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3"/>
  </p:handoutMasterIdLst>
  <p:sldIdLst>
    <p:sldId id="324" r:id="rId2"/>
    <p:sldId id="286" r:id="rId3"/>
    <p:sldId id="289" r:id="rId4"/>
    <p:sldId id="290" r:id="rId5"/>
    <p:sldId id="291" r:id="rId6"/>
    <p:sldId id="288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256" r:id="rId21"/>
    <p:sldId id="284" r:id="rId22"/>
    <p:sldId id="285" r:id="rId23"/>
    <p:sldId id="307" r:id="rId24"/>
    <p:sldId id="308" r:id="rId25"/>
    <p:sldId id="329" r:id="rId26"/>
    <p:sldId id="328" r:id="rId27"/>
    <p:sldId id="310" r:id="rId28"/>
    <p:sldId id="325" r:id="rId29"/>
    <p:sldId id="330" r:id="rId30"/>
    <p:sldId id="312" r:id="rId31"/>
    <p:sldId id="311" r:id="rId32"/>
    <p:sldId id="327" r:id="rId33"/>
    <p:sldId id="313" r:id="rId34"/>
    <p:sldId id="314" r:id="rId35"/>
    <p:sldId id="315" r:id="rId36"/>
    <p:sldId id="316" r:id="rId37"/>
    <p:sldId id="318" r:id="rId38"/>
    <p:sldId id="319" r:id="rId39"/>
    <p:sldId id="320" r:id="rId40"/>
    <p:sldId id="321" r:id="rId41"/>
    <p:sldId id="322" r:id="rId4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1E3B"/>
    <a:srgbClr val="384045"/>
    <a:srgbClr val="1A2342"/>
    <a:srgbClr val="141E3F"/>
    <a:srgbClr val="112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8" autoAdjust="0"/>
    <p:restoredTop sz="94660" autoAdjust="0"/>
  </p:normalViewPr>
  <p:slideViewPr>
    <p:cSldViewPr snapToGrid="0" showGuides="1">
      <p:cViewPr>
        <p:scale>
          <a:sx n="112" d="100"/>
          <a:sy n="112" d="100"/>
        </p:scale>
        <p:origin x="-77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C17A8-942E-0240-A692-FB089B195425}" type="datetimeFigureOut">
              <a:t>20.11.17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185C0-2424-844C-88DA-8562C18E6B3A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509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EA3C-1F02-459F-B9FB-52D82DD64954}" type="datetimeFigureOut">
              <a:rPr lang="de-AT" smtClean="0"/>
              <a:t>20.11.17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B27F-0110-4C77-A03A-C28D5621DE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3850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EA3C-1F02-459F-B9FB-52D82DD64954}" type="datetimeFigureOut">
              <a:rPr lang="de-AT" smtClean="0"/>
              <a:t>20.11.17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B27F-0110-4C77-A03A-C28D5621DE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772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EA3C-1F02-459F-B9FB-52D82DD64954}" type="datetimeFigureOut">
              <a:rPr lang="de-AT" smtClean="0"/>
              <a:t>20.11.17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B27F-0110-4C77-A03A-C28D5621DE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905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EA3C-1F02-459F-B9FB-52D82DD64954}" type="datetimeFigureOut">
              <a:rPr lang="de-AT" smtClean="0"/>
              <a:t>20.11.17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B27F-0110-4C77-A03A-C28D5621DE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7686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EA3C-1F02-459F-B9FB-52D82DD64954}" type="datetimeFigureOut">
              <a:rPr lang="de-AT" smtClean="0"/>
              <a:t>20.11.17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B27F-0110-4C77-A03A-C28D5621DE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196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EA3C-1F02-459F-B9FB-52D82DD64954}" type="datetimeFigureOut">
              <a:rPr lang="de-AT" smtClean="0"/>
              <a:t>20.11.17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B27F-0110-4C77-A03A-C28D5621DE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920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EA3C-1F02-459F-B9FB-52D82DD64954}" type="datetimeFigureOut">
              <a:rPr lang="de-AT" smtClean="0"/>
              <a:t>20.11.17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B27F-0110-4C77-A03A-C28D5621DE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6974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EA3C-1F02-459F-B9FB-52D82DD64954}" type="datetimeFigureOut">
              <a:rPr lang="de-AT" smtClean="0"/>
              <a:t>20.11.17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B27F-0110-4C77-A03A-C28D5621DE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765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EA3C-1F02-459F-B9FB-52D82DD64954}" type="datetimeFigureOut">
              <a:rPr lang="de-AT" smtClean="0"/>
              <a:t>20.11.17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B27F-0110-4C77-A03A-C28D5621DE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742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EA3C-1F02-459F-B9FB-52D82DD64954}" type="datetimeFigureOut">
              <a:rPr lang="de-AT" smtClean="0"/>
              <a:t>20.11.17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B27F-0110-4C77-A03A-C28D5621DE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420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EA3C-1F02-459F-B9FB-52D82DD64954}" type="datetimeFigureOut">
              <a:rPr lang="de-AT" smtClean="0"/>
              <a:t>20.11.17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B27F-0110-4C77-A03A-C28D5621DE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35574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4EA3C-1F02-459F-B9FB-52D82DD64954}" type="datetimeFigureOut">
              <a:rPr lang="de-AT" smtClean="0"/>
              <a:t>20.11.17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4B27F-0110-4C77-A03A-C28D5621DE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832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hyperlink" Target="http://www.visbild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62700"/>
            <a:ext cx="9148016" cy="495300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0" y="-1"/>
            <a:ext cx="9211733" cy="1219201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Bild 3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" y="0"/>
            <a:ext cx="1213210" cy="2418331"/>
          </a:xfrm>
          <a:prstGeom prst="rect">
            <a:avLst/>
          </a:prstGeom>
        </p:spPr>
      </p:pic>
      <p:pic>
        <p:nvPicPr>
          <p:cNvPr id="6" name="Bild 5" descr="Siegel Angelika neu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6" y="0"/>
            <a:ext cx="1149683" cy="115570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0" y="270691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3600" dirty="0" smtClean="0">
                <a:solidFill>
                  <a:schemeClr val="bg2">
                    <a:lumMod val="25000"/>
                  </a:schemeClr>
                </a:solidFill>
                <a:latin typeface="Times"/>
                <a:cs typeface="Times"/>
              </a:rPr>
              <a:t>Seinen Augen Trauen – </a:t>
            </a:r>
            <a:endParaRPr lang="de-AT" sz="3600" dirty="0">
              <a:solidFill>
                <a:schemeClr val="bg2">
                  <a:lumMod val="25000"/>
                </a:schemeClr>
              </a:solidFill>
              <a:latin typeface="Times"/>
              <a:cs typeface="Times"/>
            </a:endParaRPr>
          </a:p>
          <a:p>
            <a:pPr algn="ctr"/>
            <a:r>
              <a:rPr lang="de-AT" sz="3600" dirty="0" smtClean="0">
                <a:solidFill>
                  <a:schemeClr val="bg2">
                    <a:lumMod val="25000"/>
                  </a:schemeClr>
                </a:solidFill>
                <a:latin typeface="Times"/>
                <a:cs typeface="Times"/>
              </a:rPr>
              <a:t>Bilder lesen als elementare Kulturtechnik</a:t>
            </a:r>
            <a:endParaRPr lang="de-AT" sz="3600" dirty="0">
              <a:solidFill>
                <a:schemeClr val="bg2">
                  <a:lumMod val="25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48178" y="6425232"/>
            <a:ext cx="3191922" cy="53436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000" dirty="0" smtClean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Universität Innsbruck,  School </a:t>
            </a:r>
            <a:r>
              <a:rPr lang="de-DE" sz="1000" dirty="0" err="1" smtClean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of</a:t>
            </a:r>
            <a:r>
              <a:rPr lang="de-DE" sz="1000" dirty="0" smtClean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 Education</a:t>
            </a:r>
          </a:p>
          <a:p>
            <a:r>
              <a:rPr lang="de-DE" sz="1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Kraler,</a:t>
            </a:r>
            <a:r>
              <a:rPr lang="de-DE" sz="1000" dirty="0" smtClean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  </a:t>
            </a:r>
            <a:r>
              <a:rPr lang="de-DE" sz="1000" dirty="0" err="1" smtClean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christian.kraler@uibk.ac.at</a:t>
            </a:r>
            <a:endParaRPr lang="de-DE" sz="1000" dirty="0">
              <a:solidFill>
                <a:schemeClr val="bg1">
                  <a:lumMod val="85000"/>
                </a:schemeClr>
              </a:solidFill>
              <a:latin typeface="Times"/>
              <a:cs typeface="Times"/>
            </a:endParaRPr>
          </a:p>
          <a:p>
            <a:endParaRPr lang="de-DE" sz="1000" dirty="0">
              <a:solidFill>
                <a:schemeClr val="bg1">
                  <a:lumMod val="85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969000" y="6425232"/>
            <a:ext cx="2976022" cy="53436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de-DE" sz="1000" dirty="0" smtClean="0">
                <a:solidFill>
                  <a:srgbClr val="D9D9D9"/>
                </a:solidFill>
                <a:latin typeface="Times"/>
                <a:cs typeface="Times"/>
              </a:rPr>
              <a:t>Institut für Visuelle Bildung,  </a:t>
            </a:r>
            <a:r>
              <a:rPr lang="de-DE" sz="1000" dirty="0" err="1" smtClean="0">
                <a:solidFill>
                  <a:srgbClr val="D9D9D9"/>
                </a:solidFill>
                <a:latin typeface="Times"/>
                <a:cs typeface="Times"/>
              </a:rPr>
              <a:t>www.visbild.com</a:t>
            </a:r>
            <a:endParaRPr lang="de-DE" sz="1000" dirty="0" smtClean="0">
              <a:solidFill>
                <a:srgbClr val="D9D9D9"/>
              </a:solidFill>
              <a:latin typeface="Times"/>
              <a:cs typeface="Times"/>
            </a:endParaRPr>
          </a:p>
          <a:p>
            <a:pPr algn="r"/>
            <a:r>
              <a:rPr lang="de-DE" sz="1000" dirty="0" smtClean="0">
                <a:solidFill>
                  <a:srgbClr val="D9D9D9"/>
                </a:solidFill>
                <a:latin typeface="Times"/>
                <a:cs typeface="Times"/>
              </a:rPr>
              <a:t>Angelika Jung,  </a:t>
            </a:r>
            <a:r>
              <a:rPr lang="de-DE" sz="1000" dirty="0" err="1" smtClean="0">
                <a:solidFill>
                  <a:srgbClr val="D9D9D9"/>
                </a:solidFill>
                <a:latin typeface="Times"/>
                <a:cs typeface="Times"/>
              </a:rPr>
              <a:t>angelika.jung@visbild.com</a:t>
            </a:r>
            <a:endParaRPr lang="de-DE" sz="1000" dirty="0">
              <a:solidFill>
                <a:srgbClr val="D9D9D9"/>
              </a:solidFill>
              <a:latin typeface="Times"/>
              <a:cs typeface="Times"/>
            </a:endParaRPr>
          </a:p>
          <a:p>
            <a:pPr algn="r"/>
            <a:endParaRPr lang="de-DE" sz="1000" dirty="0">
              <a:solidFill>
                <a:srgbClr val="D9D9D9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6527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Ad 1          </a:t>
            </a:r>
            <a:r>
              <a:rPr lang="de-DE" sz="1200" dirty="0">
                <a:solidFill>
                  <a:srgbClr val="FFFFFF"/>
                </a:solidFill>
                <a:latin typeface="Times"/>
                <a:cs typeface="Times"/>
              </a:rPr>
              <a:t>Ad 2          </a:t>
            </a:r>
            <a:r>
              <a:rPr lang="de-DE" sz="1200" dirty="0">
                <a:solidFill>
                  <a:schemeClr val="accent2"/>
                </a:solidFill>
                <a:latin typeface="Times"/>
                <a:cs typeface="Times"/>
              </a:rPr>
              <a:t>A 3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1620000" y="1269960"/>
            <a:ext cx="6422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400" dirty="0" smtClean="0">
                <a:solidFill>
                  <a:srgbClr val="ED7D31"/>
                </a:solidFill>
              </a:rPr>
              <a:t>Ad 3) ....elementare Kulturtechnik?</a:t>
            </a:r>
            <a:endParaRPr lang="de-AT" sz="2400" dirty="0">
              <a:solidFill>
                <a:srgbClr val="ED7D3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91719" y="1961859"/>
            <a:ext cx="679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de-AT" sz="2800" b="1" dirty="0" smtClean="0">
                <a:solidFill>
                  <a:srgbClr val="0062BB"/>
                </a:solidFill>
                <a:latin typeface="Calibri" pitchFamily="34" charset="0"/>
              </a:rPr>
              <a:t>Bildung – elementare Kulturtechniken: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12285" y="2642272"/>
            <a:ext cx="7792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latin typeface="Comic Sans MS" pitchFamily="66" charset="0"/>
              </a:rPr>
              <a:t>Rechnen		        Lesen	          Schreiben</a:t>
            </a:r>
            <a:endParaRPr lang="de-AT" dirty="0">
              <a:latin typeface="Comic Sans MS" pitchFamily="66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8870" y="3160650"/>
            <a:ext cx="1496929" cy="18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s://encrypted-tbn3.gstatic.com/images?q=tbn:ANd9GcSek5rT6PUIbrr6YTlfKqHDt_KlhEDzkmQmTpdgAkkfyQyAFMtNC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9845" y="3469828"/>
            <a:ext cx="1436245" cy="903363"/>
          </a:xfrm>
          <a:prstGeom prst="rect">
            <a:avLst/>
          </a:prstGeom>
          <a:noFill/>
        </p:spPr>
      </p:pic>
      <p:pic>
        <p:nvPicPr>
          <p:cNvPr id="13" name="Picture 6" descr="https://encrypted-tbn0.gstatic.com/images?q=tbn:ANd9GcTce8b3SIKHEpIrkNavL3PgRq1tGdto_x_9wXmoyYh0gVehAXwa5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4364" y="3412678"/>
            <a:ext cx="1668736" cy="1001242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2919921" y="5267746"/>
            <a:ext cx="5913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de-AT" dirty="0" smtClean="0"/>
              <a:t> funktionaler Analphabetismus (300.000 - 1.000.000)?</a:t>
            </a:r>
          </a:p>
          <a:p>
            <a:pPr>
              <a:buFont typeface="Wingdings" pitchFamily="2" charset="2"/>
              <a:buChar char="Ø"/>
            </a:pPr>
            <a:r>
              <a:rPr lang="de-AT" dirty="0" smtClean="0"/>
              <a:t> sinnerfassendes Lesen (mind. 500.000)?</a:t>
            </a:r>
          </a:p>
          <a:p>
            <a:pPr>
              <a:buFont typeface="Wingdings" pitchFamily="2" charset="2"/>
              <a:buChar char="Ø"/>
            </a:pPr>
            <a:r>
              <a:rPr lang="de-AT" dirty="0" smtClean="0"/>
              <a:t> </a:t>
            </a:r>
            <a:r>
              <a:rPr lang="de-AT" dirty="0" err="1" smtClean="0"/>
              <a:t>Dyskalkulie</a:t>
            </a:r>
            <a:r>
              <a:rPr lang="de-AT" dirty="0" smtClean="0"/>
              <a:t> (</a:t>
            </a:r>
            <a:r>
              <a:rPr lang="de-AT" dirty="0" err="1" smtClean="0"/>
              <a:t>xxx</a:t>
            </a:r>
            <a:r>
              <a:rPr lang="de-AT" dirty="0" smtClean="0"/>
              <a:t>) ?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6346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Ad 1          </a:t>
            </a:r>
            <a:r>
              <a:rPr lang="de-DE" sz="1200" dirty="0">
                <a:solidFill>
                  <a:srgbClr val="FFFFFF"/>
                </a:solidFill>
                <a:latin typeface="Times"/>
                <a:cs typeface="Times"/>
              </a:rPr>
              <a:t>Ad 2          </a:t>
            </a:r>
            <a:r>
              <a:rPr lang="de-DE" sz="1200" dirty="0">
                <a:solidFill>
                  <a:schemeClr val="accent2"/>
                </a:solidFill>
                <a:latin typeface="Times"/>
                <a:cs typeface="Times"/>
              </a:rPr>
              <a:t>A 3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1719" y="1961859"/>
            <a:ext cx="679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endParaRPr lang="de-AT" sz="2800" b="1" dirty="0" smtClean="0">
              <a:solidFill>
                <a:srgbClr val="0062BB"/>
              </a:solidFill>
              <a:latin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664" y="2183864"/>
            <a:ext cx="8093268" cy="372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/>
          <p:nvPr/>
        </p:nvSpPr>
        <p:spPr>
          <a:xfrm>
            <a:off x="1508172" y="1564951"/>
            <a:ext cx="51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solidFill>
                  <a:srgbClr val="0062BB"/>
                </a:solidFill>
                <a:latin typeface="Calibri" pitchFamily="34" charset="0"/>
              </a:rPr>
              <a:t>Alphabetisierungsrate</a:t>
            </a:r>
          </a:p>
        </p:txBody>
      </p:sp>
    </p:spTree>
    <p:extLst>
      <p:ext uri="{BB962C8B-B14F-4D97-AF65-F5344CB8AC3E}">
        <p14:creationId xmlns:p14="http://schemas.microsoft.com/office/powerpoint/2010/main" val="131234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Ad 1          </a:t>
            </a:r>
            <a:r>
              <a:rPr lang="de-DE" sz="1200" dirty="0">
                <a:solidFill>
                  <a:srgbClr val="FFFFFF"/>
                </a:solidFill>
                <a:latin typeface="Times"/>
                <a:cs typeface="Times"/>
              </a:rPr>
              <a:t>Ad 2          A 3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1719" y="1961859"/>
            <a:ext cx="679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endParaRPr lang="de-AT" sz="2800" b="1" dirty="0" smtClean="0">
              <a:solidFill>
                <a:srgbClr val="0062BB"/>
              </a:solidFill>
              <a:latin typeface="Calibri" pitchFamily="34" charset="0"/>
            </a:endParaRPr>
          </a:p>
        </p:txBody>
      </p:sp>
      <p:pic>
        <p:nvPicPr>
          <p:cNvPr id="3" name="Bild 2" descr="Bildschirmfoto 2016-01-18 um 16.25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41" y="1596925"/>
            <a:ext cx="7404783" cy="431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5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Ad 1          </a:t>
            </a:r>
            <a:r>
              <a:rPr lang="de-DE" sz="1200" dirty="0">
                <a:solidFill>
                  <a:srgbClr val="FFFFFF"/>
                </a:solidFill>
                <a:latin typeface="Times"/>
                <a:cs typeface="Times"/>
              </a:rPr>
              <a:t>Ad 2          A 3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1719" y="1961859"/>
            <a:ext cx="679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endParaRPr lang="de-AT" sz="2800" b="1" dirty="0" smtClean="0">
              <a:solidFill>
                <a:srgbClr val="0062BB"/>
              </a:solidFill>
              <a:latin typeface="Calibri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224681" y="2279385"/>
            <a:ext cx="432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de-AT" dirty="0" smtClean="0">
                <a:sym typeface="Wingdings" pitchFamily="2" charset="2"/>
              </a:rPr>
              <a:t> Allgemeine Alphabetisierung</a:t>
            </a:r>
          </a:p>
          <a:p>
            <a:pPr>
              <a:buFont typeface="Wingdings"/>
              <a:buChar char="à"/>
            </a:pPr>
            <a:r>
              <a:rPr lang="de-AT" dirty="0" smtClean="0"/>
              <a:t> allgemeine Schulpflicht (18. </a:t>
            </a:r>
            <a:r>
              <a:rPr lang="de-AT" dirty="0" err="1" smtClean="0"/>
              <a:t>Jh</a:t>
            </a:r>
            <a:r>
              <a:rPr lang="de-AT" dirty="0" smtClean="0"/>
              <a:t>)</a:t>
            </a:r>
            <a:endParaRPr lang="de-AT" dirty="0"/>
          </a:p>
        </p:txBody>
      </p:sp>
      <p:sp>
        <p:nvSpPr>
          <p:cNvPr id="11" name="Rechteck 10"/>
          <p:cNvSpPr/>
          <p:nvPr/>
        </p:nvSpPr>
        <p:spPr>
          <a:xfrm>
            <a:off x="1292719" y="3141242"/>
            <a:ext cx="75637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/>
              <a:t>- Lesen und Denken verändern sich</a:t>
            </a:r>
          </a:p>
          <a:p>
            <a:pPr>
              <a:buFontTx/>
              <a:buChar char="-"/>
            </a:pPr>
            <a:r>
              <a:rPr lang="de-AT" dirty="0" smtClean="0"/>
              <a:t> wissenschaftliche Methodik setzte sich gegen das mittelalterliche </a:t>
            </a:r>
          </a:p>
          <a:p>
            <a:r>
              <a:rPr lang="de-AT" dirty="0"/>
              <a:t>  </a:t>
            </a:r>
            <a:r>
              <a:rPr lang="de-AT" dirty="0" smtClean="0"/>
              <a:t>Denken in Bildern und Metaphern durch</a:t>
            </a:r>
          </a:p>
          <a:p>
            <a:endParaRPr lang="de-AT" dirty="0" smtClean="0"/>
          </a:p>
          <a:p>
            <a:pPr>
              <a:buFont typeface="Wingdings"/>
              <a:buChar char="à"/>
            </a:pPr>
            <a:r>
              <a:rPr lang="de-AT" dirty="0" smtClean="0">
                <a:sym typeface="Wingdings" pitchFamily="2" charset="2"/>
              </a:rPr>
              <a:t> </a:t>
            </a:r>
            <a:r>
              <a:rPr lang="de-AT" dirty="0" err="1" smtClean="0">
                <a:sym typeface="Wingdings" pitchFamily="2" charset="2"/>
              </a:rPr>
              <a:t>Linearisierung</a:t>
            </a:r>
            <a:r>
              <a:rPr lang="de-AT" dirty="0" smtClean="0">
                <a:sym typeface="Wingdings" pitchFamily="2" charset="2"/>
              </a:rPr>
              <a:t>, Uniformität, Normierung, </a:t>
            </a:r>
          </a:p>
          <a:p>
            <a:r>
              <a:rPr lang="de-AT" dirty="0">
                <a:sym typeface="Wingdings" pitchFamily="2" charset="2"/>
              </a:rPr>
              <a:t>     </a:t>
            </a:r>
            <a:r>
              <a:rPr lang="de-AT" dirty="0" smtClean="0">
                <a:sym typeface="Wingdings" pitchFamily="2" charset="2"/>
              </a:rPr>
              <a:t>Standardisierung</a:t>
            </a:r>
          </a:p>
          <a:p>
            <a:pPr>
              <a:buFont typeface="Wingdings"/>
              <a:buChar char="à"/>
            </a:pPr>
            <a:r>
              <a:rPr lang="de-AT" dirty="0" smtClean="0"/>
              <a:t> Bildung, Bildungsbürgertum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4888" y="4097658"/>
            <a:ext cx="1347031" cy="203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 rot="10800000" flipV="1">
            <a:off x="2029795" y="5528211"/>
            <a:ext cx="4172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i="1" dirty="0" smtClean="0"/>
              <a:t>… </a:t>
            </a:r>
            <a:r>
              <a:rPr lang="de-AT" i="1" u="sng" dirty="0" smtClean="0"/>
              <a:t>Sprache &amp; </a:t>
            </a:r>
            <a:r>
              <a:rPr lang="de-AT" i="1" u="sng" dirty="0" err="1" smtClean="0"/>
              <a:t>Literalität</a:t>
            </a:r>
            <a:r>
              <a:rPr lang="de-AT" i="1" u="sng" dirty="0" smtClean="0"/>
              <a:t> als Leitmedium</a:t>
            </a:r>
            <a:endParaRPr lang="de-AT" i="1" u="sng" dirty="0"/>
          </a:p>
        </p:txBody>
      </p:sp>
      <p:sp>
        <p:nvSpPr>
          <p:cNvPr id="14" name="Textfeld 13"/>
          <p:cNvSpPr txBox="1"/>
          <p:nvPr/>
        </p:nvSpPr>
        <p:spPr>
          <a:xfrm>
            <a:off x="1326738" y="1530929"/>
            <a:ext cx="356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err="1" smtClean="0">
                <a:solidFill>
                  <a:srgbClr val="0062BB"/>
                </a:solidFill>
                <a:latin typeface="Calibri" pitchFamily="34" charset="0"/>
              </a:rPr>
              <a:t>Literalität</a:t>
            </a:r>
            <a:endParaRPr lang="de-AT" sz="2800" b="1" dirty="0" smtClean="0">
              <a:solidFill>
                <a:srgbClr val="0062BB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6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Ad 1          </a:t>
            </a:r>
            <a:r>
              <a:rPr lang="de-DE" sz="1200" dirty="0">
                <a:solidFill>
                  <a:srgbClr val="FFFFFF"/>
                </a:solidFill>
                <a:latin typeface="Times"/>
                <a:cs typeface="Times"/>
              </a:rPr>
              <a:t>Ad 2          A 3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1719" y="1961859"/>
            <a:ext cx="679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endParaRPr lang="de-AT" sz="2800" b="1" dirty="0" smtClean="0">
              <a:solidFill>
                <a:srgbClr val="0062BB"/>
              </a:solidFill>
              <a:latin typeface="Calibri" pitchFamily="34" charset="0"/>
            </a:endParaRPr>
          </a:p>
        </p:txBody>
      </p:sp>
      <p:grpSp>
        <p:nvGrpSpPr>
          <p:cNvPr id="31" name="Gruppieren 1"/>
          <p:cNvGrpSpPr/>
          <p:nvPr/>
        </p:nvGrpSpPr>
        <p:grpSpPr>
          <a:xfrm>
            <a:off x="1668548" y="1508250"/>
            <a:ext cx="6087764" cy="4123081"/>
            <a:chOff x="1475656" y="1928128"/>
            <a:chExt cx="5868652" cy="3903906"/>
          </a:xfrm>
        </p:grpSpPr>
        <p:pic>
          <p:nvPicPr>
            <p:cNvPr id="32" name="Picture 2" descr="http://www.blogcdn.com/de.engadget.com/media/2011/11/carousel24-hrs-photos-installatie-erik-kessels-c-gijs-van-den-bergbbb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5656" y="1928128"/>
              <a:ext cx="5715000" cy="3648076"/>
            </a:xfrm>
            <a:prstGeom prst="rect">
              <a:avLst/>
            </a:prstGeom>
            <a:noFill/>
          </p:spPr>
        </p:pic>
        <p:sp>
          <p:nvSpPr>
            <p:cNvPr id="33" name="Rechteck 32"/>
            <p:cNvSpPr/>
            <p:nvPr/>
          </p:nvSpPr>
          <p:spPr>
            <a:xfrm>
              <a:off x="1475656" y="5585813"/>
              <a:ext cx="58686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AT" sz="1000" dirty="0" smtClean="0"/>
                <a:t>http://de.engadget.com/2011/11/15/foto-uploads-auf-flickr-fullen-auf-papier-abgezogen-nach-drei-st/</a:t>
              </a:r>
              <a:endParaRPr lang="de-AT" sz="1000" dirty="0"/>
            </a:p>
          </p:txBody>
        </p:sp>
      </p:grpSp>
      <p:sp>
        <p:nvSpPr>
          <p:cNvPr id="34" name="Rechteck 33"/>
          <p:cNvSpPr/>
          <p:nvPr/>
        </p:nvSpPr>
        <p:spPr>
          <a:xfrm rot="10800000" flipV="1">
            <a:off x="1587549" y="5649252"/>
            <a:ext cx="3379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 smtClean="0"/>
              <a:t>Erik Kessler (</a:t>
            </a:r>
            <a:r>
              <a:rPr lang="de-AT" sz="1400" dirty="0" err="1" smtClean="0"/>
              <a:t>Foam</a:t>
            </a:r>
            <a:r>
              <a:rPr lang="de-AT" sz="1400" dirty="0" smtClean="0"/>
              <a:t> Gallery, Amsterdam)</a:t>
            </a: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33087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Ad 1          </a:t>
            </a:r>
            <a:r>
              <a:rPr lang="de-DE" sz="1200" dirty="0">
                <a:solidFill>
                  <a:srgbClr val="FFFFFF"/>
                </a:solidFill>
                <a:latin typeface="Times"/>
                <a:cs typeface="Times"/>
              </a:rPr>
              <a:t>Ad 2          A 3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57700" y="1961859"/>
            <a:ext cx="679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endParaRPr lang="de-AT" sz="2800" b="1" dirty="0" smtClean="0">
              <a:solidFill>
                <a:srgbClr val="0062BB"/>
              </a:solidFill>
              <a:latin typeface="Calibri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flipH="1">
            <a:off x="4989439" y="1383507"/>
            <a:ext cx="303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err="1">
                <a:solidFill>
                  <a:srgbClr val="0062BB"/>
                </a:solidFill>
                <a:latin typeface="Calibri" pitchFamily="34" charset="0"/>
              </a:rPr>
              <a:t>Formale Bildung</a:t>
            </a:r>
            <a:endParaRPr lang="de-AT" sz="2800" b="1" dirty="0" smtClean="0">
              <a:solidFill>
                <a:srgbClr val="0062BB"/>
              </a:solidFill>
              <a:latin typeface="Calibri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99945" y="1485569"/>
            <a:ext cx="7109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>
              <a:buFont typeface="Wingdings" pitchFamily="2" charset="2"/>
              <a:buChar char="Ø"/>
            </a:pPr>
            <a:r>
              <a:rPr lang="de-AT" dirty="0" smtClean="0"/>
              <a:t> Curricula </a:t>
            </a:r>
          </a:p>
          <a:p>
            <a:pPr marL="266700">
              <a:buFont typeface="Wingdings" pitchFamily="2" charset="2"/>
              <a:buChar char="Ø"/>
            </a:pPr>
            <a:r>
              <a:rPr lang="de-AT" dirty="0" smtClean="0"/>
              <a:t> didaktisches Dreieck</a:t>
            </a:r>
          </a:p>
          <a:p>
            <a:pPr marL="266700">
              <a:buFont typeface="Wingdings" pitchFamily="2" charset="2"/>
              <a:buChar char="Ø"/>
            </a:pPr>
            <a:r>
              <a:rPr lang="de-AT" dirty="0" smtClean="0"/>
              <a:t> räumliche Konfiguration</a:t>
            </a:r>
          </a:p>
          <a:p>
            <a:pPr marL="266700">
              <a:buFont typeface="Wingdings" pitchFamily="2" charset="2"/>
              <a:buChar char="Ø"/>
            </a:pPr>
            <a:r>
              <a:rPr lang="de-AT" dirty="0" smtClean="0"/>
              <a:t> Zertifizierung</a:t>
            </a:r>
          </a:p>
          <a:p>
            <a:pPr marL="266700">
              <a:buFont typeface="Wingdings" pitchFamily="2" charset="2"/>
              <a:buChar char="Ø"/>
            </a:pPr>
            <a:r>
              <a:rPr lang="de-AT" dirty="0"/>
              <a:t> </a:t>
            </a:r>
            <a:r>
              <a:rPr lang="de-AT" dirty="0" smtClean="0"/>
              <a:t>Rollen</a:t>
            </a:r>
          </a:p>
          <a:p>
            <a:pPr marL="266700">
              <a:buFont typeface="Wingdings" pitchFamily="2" charset="2"/>
              <a:buChar char="Ø"/>
            </a:pPr>
            <a:r>
              <a:rPr lang="de-AT" dirty="0"/>
              <a:t> </a:t>
            </a:r>
            <a:r>
              <a:rPr lang="de-AT" dirty="0" smtClean="0"/>
              <a:t>Rituale</a:t>
            </a:r>
          </a:p>
          <a:p>
            <a:pPr marL="266700">
              <a:buFont typeface="Wingdings" pitchFamily="2" charset="2"/>
              <a:buChar char="Ø"/>
            </a:pPr>
            <a:r>
              <a:rPr lang="de-AT" dirty="0" smtClean="0"/>
              <a:t> …</a:t>
            </a:r>
          </a:p>
          <a:p>
            <a:endParaRPr lang="de-AT" dirty="0" smtClean="0"/>
          </a:p>
          <a:p>
            <a:pPr>
              <a:buFont typeface="Wingdings"/>
              <a:buChar char="à"/>
            </a:pPr>
            <a:r>
              <a:rPr lang="de-AT" dirty="0" smtClean="0">
                <a:sym typeface="Wingdings" pitchFamily="2" charset="2"/>
              </a:rPr>
              <a:t> Lesen – Schreiben – Rechnen</a:t>
            </a:r>
          </a:p>
          <a:p>
            <a:r>
              <a:rPr lang="de-AT" dirty="0" smtClean="0"/>
              <a:t>     auf unterschiedlichen Abstraktionsniveaus</a:t>
            </a:r>
          </a:p>
          <a:p>
            <a:endParaRPr lang="de-AT" dirty="0" smtClean="0"/>
          </a:p>
          <a:p>
            <a:r>
              <a:rPr lang="de-AT" dirty="0" smtClean="0"/>
              <a:t>„Bild“ i.d.R. als Hilfsmittel (</a:t>
            </a:r>
            <a:r>
              <a:rPr lang="de-AT" dirty="0" err="1" smtClean="0"/>
              <a:t>Mind</a:t>
            </a:r>
            <a:r>
              <a:rPr lang="de-AT" dirty="0" smtClean="0"/>
              <a:t> </a:t>
            </a:r>
            <a:r>
              <a:rPr lang="de-AT" dirty="0" err="1" smtClean="0"/>
              <a:t>Map</a:t>
            </a:r>
            <a:r>
              <a:rPr lang="de-AT" dirty="0" smtClean="0"/>
              <a:t>, Grafik, Diagramm, …)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48906" y="5465988"/>
            <a:ext cx="2580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Bsp.: Mathematik-Buch</a:t>
            </a:r>
            <a:endParaRPr lang="de-AT" dirty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1214" y="4966554"/>
            <a:ext cx="1869844" cy="13220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5548" y="4973319"/>
            <a:ext cx="1733606" cy="13039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extfeld 18"/>
          <p:cNvSpPr txBox="1"/>
          <p:nvPr/>
        </p:nvSpPr>
        <p:spPr>
          <a:xfrm>
            <a:off x="5625470" y="5488668"/>
            <a:ext cx="47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vs.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2465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Ad 1          </a:t>
            </a:r>
            <a:r>
              <a:rPr lang="de-DE" sz="1200" dirty="0">
                <a:solidFill>
                  <a:srgbClr val="FFFFFF"/>
                </a:solidFill>
                <a:latin typeface="Times"/>
                <a:cs typeface="Times"/>
              </a:rPr>
              <a:t>Ad 2          A 3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57700" y="1961859"/>
            <a:ext cx="679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endParaRPr lang="de-AT" sz="2800" b="1" dirty="0" smtClean="0">
              <a:solidFill>
                <a:srgbClr val="0062BB"/>
              </a:solidFill>
              <a:latin typeface="Calibri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383436" y="1576291"/>
            <a:ext cx="7359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b="1" dirty="0">
                <a:solidFill>
                  <a:schemeClr val="accent2"/>
                </a:solidFill>
              </a:rPr>
              <a:t>Frage</a:t>
            </a:r>
            <a:r>
              <a:rPr lang="de-AT" sz="2000" dirty="0">
                <a:solidFill>
                  <a:schemeClr val="accent2"/>
                </a:solidFill>
              </a:rPr>
              <a:t>: </a:t>
            </a:r>
            <a:r>
              <a:rPr lang="de-AT" sz="2000" i="1" dirty="0">
                <a:solidFill>
                  <a:schemeClr val="accent2"/>
                </a:solidFill>
              </a:rPr>
              <a:t>„</a:t>
            </a:r>
            <a:r>
              <a:rPr lang="de-AT" sz="2400" i="1" dirty="0">
                <a:solidFill>
                  <a:schemeClr val="accent2"/>
                </a:solidFill>
              </a:rPr>
              <a:t>Bildlesekompetenz</a:t>
            </a:r>
            <a:r>
              <a:rPr lang="de-AT" sz="2000" i="1" dirty="0">
                <a:solidFill>
                  <a:schemeClr val="accent2"/>
                </a:solidFill>
              </a:rPr>
              <a:t>“ als elementare Kulturtechnik?</a:t>
            </a:r>
          </a:p>
        </p:txBody>
      </p:sp>
      <p:sp>
        <p:nvSpPr>
          <p:cNvPr id="5" name="Rechteck 4"/>
          <p:cNvSpPr/>
          <p:nvPr/>
        </p:nvSpPr>
        <p:spPr>
          <a:xfrm>
            <a:off x="1485491" y="2279385"/>
            <a:ext cx="6418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/>
              <a:t>d.h. „Lesen“ von Bildern in einer primär optisch </a:t>
            </a:r>
            <a:r>
              <a:rPr lang="de-AT" sz="2000" dirty="0" err="1"/>
              <a:t>medialisierten</a:t>
            </a:r>
            <a:r>
              <a:rPr lang="de-AT" sz="2000" dirty="0"/>
              <a:t> Welt als basale Kompetenz?</a:t>
            </a:r>
          </a:p>
        </p:txBody>
      </p:sp>
      <p:sp>
        <p:nvSpPr>
          <p:cNvPr id="7" name="Rechteck 6"/>
          <p:cNvSpPr/>
          <p:nvPr/>
        </p:nvSpPr>
        <p:spPr>
          <a:xfrm>
            <a:off x="1576210" y="3243303"/>
            <a:ext cx="5281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sym typeface="Wingdings" pitchFamily="2" charset="2"/>
              </a:rPr>
              <a:t></a:t>
            </a:r>
            <a:r>
              <a:rPr lang="de-AT" dirty="0"/>
              <a:t> </a:t>
            </a:r>
            <a:r>
              <a:rPr lang="de-AT" sz="2400" dirty="0"/>
              <a:t>ikonographische</a:t>
            </a:r>
            <a:r>
              <a:rPr lang="de-AT" dirty="0"/>
              <a:t> 		 	</a:t>
            </a:r>
            <a:br>
              <a:rPr lang="de-AT" dirty="0"/>
            </a:br>
            <a:r>
              <a:rPr lang="de-AT" dirty="0"/>
              <a:t>           </a:t>
            </a:r>
            <a:r>
              <a:rPr lang="de-AT" sz="2400" dirty="0"/>
              <a:t> „Metakognitionsanalphabeten“</a:t>
            </a:r>
          </a:p>
        </p:txBody>
      </p:sp>
      <p:sp>
        <p:nvSpPr>
          <p:cNvPr id="10" name="Rechteck 9"/>
          <p:cNvSpPr/>
          <p:nvPr/>
        </p:nvSpPr>
        <p:spPr>
          <a:xfrm>
            <a:off x="1519512" y="4717532"/>
            <a:ext cx="5204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>
                <a:sym typeface="Wingdings" pitchFamily="2" charset="2"/>
              </a:rPr>
              <a:t> welche Medienpädagogik unterstützt hier?</a:t>
            </a:r>
          </a:p>
          <a:p>
            <a:r>
              <a:rPr lang="de-AT" sz="2000" dirty="0">
                <a:sym typeface="Wingdings" pitchFamily="2" charset="2"/>
              </a:rPr>
              <a:t> welche </a:t>
            </a:r>
            <a:r>
              <a:rPr lang="de-AT" sz="2000" b="1" dirty="0">
                <a:sym typeface="Wingdings" pitchFamily="2" charset="2"/>
              </a:rPr>
              <a:t>Methoden</a:t>
            </a:r>
            <a:r>
              <a:rPr lang="de-AT" sz="2000" dirty="0">
                <a:sym typeface="Wingdings" pitchFamily="2" charset="2"/>
              </a:rPr>
              <a:t> unterstützen hierbei?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173562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Ad 1          </a:t>
            </a:r>
            <a:r>
              <a:rPr lang="de-DE" sz="1200" dirty="0">
                <a:solidFill>
                  <a:srgbClr val="FFFFFF"/>
                </a:solidFill>
                <a:latin typeface="Times"/>
                <a:cs typeface="Times"/>
              </a:rPr>
              <a:t>Ad 2          A 3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57700" y="1961859"/>
            <a:ext cx="679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endParaRPr lang="de-AT" sz="2800" b="1" dirty="0" smtClean="0">
              <a:solidFill>
                <a:srgbClr val="0062BB"/>
              </a:solidFill>
              <a:latin typeface="Calibri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145302" y="1349487"/>
            <a:ext cx="5990087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solidFill>
                  <a:srgbClr val="0062BB"/>
                </a:solidFill>
                <a:latin typeface="Calibri" pitchFamily="34" charset="0"/>
                <a:sym typeface="Verdana"/>
              </a:rPr>
              <a:t>Potenzialanalyse und didaktische Rahmung</a:t>
            </a:r>
          </a:p>
          <a:p>
            <a:r>
              <a:rPr lang="de-AT" dirty="0" smtClean="0"/>
              <a:t>(formale Bildungsstrukturen)</a:t>
            </a:r>
          </a:p>
          <a:p>
            <a:endParaRPr lang="de-AT" dirty="0" smtClean="0"/>
          </a:p>
          <a:p>
            <a:endParaRPr lang="de-AT" dirty="0" smtClean="0"/>
          </a:p>
          <a:p>
            <a:r>
              <a:rPr lang="de-AT" dirty="0" smtClean="0"/>
              <a:t>- vom Lehren zum Lernen (OECD)</a:t>
            </a:r>
          </a:p>
          <a:p>
            <a:pPr>
              <a:buFontTx/>
              <a:buChar char="-"/>
            </a:pPr>
            <a:r>
              <a:rPr lang="de-AT" dirty="0" smtClean="0"/>
              <a:t> Potenzial des Bildes</a:t>
            </a:r>
            <a:br>
              <a:rPr lang="de-AT" dirty="0" smtClean="0"/>
            </a:br>
            <a:r>
              <a:rPr lang="de-AT" dirty="0" smtClean="0"/>
              <a:t>	</a:t>
            </a:r>
            <a:r>
              <a:rPr lang="de-AT" dirty="0" smtClean="0">
                <a:sym typeface="Wingdings" pitchFamily="2" charset="2"/>
              </a:rPr>
              <a:t> </a:t>
            </a:r>
            <a:r>
              <a:rPr lang="de-AT" dirty="0" smtClean="0"/>
              <a:t>im Zeitalter der Visualisierung</a:t>
            </a:r>
            <a:br>
              <a:rPr lang="de-AT" dirty="0" smtClean="0"/>
            </a:br>
            <a:r>
              <a:rPr lang="de-AT" dirty="0" smtClean="0"/>
              <a:t>	</a:t>
            </a:r>
            <a:r>
              <a:rPr lang="de-AT" dirty="0" smtClean="0">
                <a:sym typeface="Wingdings" pitchFamily="2" charset="2"/>
              </a:rPr>
              <a:t> als didaktisches Medium (über den konkreten Inhalt hinaus)</a:t>
            </a:r>
            <a:br>
              <a:rPr lang="de-AT" dirty="0" smtClean="0">
                <a:sym typeface="Wingdings" pitchFamily="2" charset="2"/>
              </a:rPr>
            </a:br>
            <a:r>
              <a:rPr lang="de-AT" dirty="0" smtClean="0">
                <a:sym typeface="Wingdings" pitchFamily="2" charset="2"/>
              </a:rPr>
              <a:t>	 … im methodischen Kontext</a:t>
            </a:r>
            <a:endParaRPr lang="de-AT" dirty="0" smtClean="0"/>
          </a:p>
          <a:p>
            <a:pPr>
              <a:buFontTx/>
              <a:buChar char="-"/>
            </a:pPr>
            <a:r>
              <a:rPr lang="de-AT" dirty="0" smtClean="0"/>
              <a:t> Diagnostik-Individualisierung-Personalisierung des Lernens</a:t>
            </a:r>
            <a:br>
              <a:rPr lang="de-AT" dirty="0" smtClean="0"/>
            </a:br>
            <a:r>
              <a:rPr lang="de-AT" dirty="0" smtClean="0"/>
              <a:t>	</a:t>
            </a:r>
            <a:r>
              <a:rPr lang="de-AT" dirty="0" smtClean="0">
                <a:sym typeface="Wingdings" pitchFamily="2" charset="2"/>
              </a:rPr>
              <a:t> </a:t>
            </a:r>
            <a:r>
              <a:rPr lang="de-AT" dirty="0" err="1" smtClean="0">
                <a:sym typeface="Wingdings" pitchFamily="2" charset="2"/>
              </a:rPr>
              <a:t>Rekonfiguration</a:t>
            </a:r>
            <a:r>
              <a:rPr lang="de-AT" dirty="0" smtClean="0">
                <a:sym typeface="Wingdings" pitchFamily="2" charset="2"/>
              </a:rPr>
              <a:t> des didaktischen Dreiecks</a:t>
            </a:r>
          </a:p>
          <a:p>
            <a:endParaRPr lang="de-AT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de-AT" dirty="0" smtClean="0">
                <a:sym typeface="Wingdings" pitchFamily="2" charset="2"/>
              </a:rPr>
              <a:t> Expansive Lernprozesse (</a:t>
            </a:r>
            <a:r>
              <a:rPr lang="de-AT" dirty="0" err="1" smtClean="0">
                <a:sym typeface="Wingdings" pitchFamily="2" charset="2"/>
              </a:rPr>
              <a:t>Holzkamp</a:t>
            </a:r>
            <a:r>
              <a:rPr lang="de-AT" dirty="0" smtClean="0">
                <a:sym typeface="Wingdings" pitchFamily="2" charset="2"/>
              </a:rPr>
              <a:t> 1995)</a:t>
            </a:r>
          </a:p>
          <a:p>
            <a:pPr>
              <a:buFont typeface="Wingdings" pitchFamily="2" charset="2"/>
              <a:buChar char="Ø"/>
            </a:pPr>
            <a:r>
              <a:rPr lang="de-AT" dirty="0" smtClean="0">
                <a:sym typeface="Wingdings" pitchFamily="2" charset="2"/>
              </a:rPr>
              <a:t> Antizipative Lern- und Entwicklungsaufgaben </a:t>
            </a:r>
          </a:p>
          <a:p>
            <a:r>
              <a:rPr lang="de-AT" dirty="0" smtClean="0">
                <a:sym typeface="Wingdings" pitchFamily="2" charset="2"/>
              </a:rPr>
              <a:t>    (</a:t>
            </a:r>
            <a:r>
              <a:rPr lang="de-AT" dirty="0" err="1" smtClean="0">
                <a:sym typeface="Wingdings" pitchFamily="2" charset="2"/>
              </a:rPr>
              <a:t>Havighurst</a:t>
            </a:r>
            <a:r>
              <a:rPr lang="de-AT" dirty="0" smtClean="0">
                <a:sym typeface="Wingdings" pitchFamily="2" charset="2"/>
              </a:rPr>
              <a:t> 1972)</a:t>
            </a:r>
          </a:p>
          <a:p>
            <a:pPr>
              <a:buFont typeface="Wingdings" pitchFamily="2" charset="2"/>
              <a:buChar char="Ø"/>
            </a:pPr>
            <a:r>
              <a:rPr lang="de-AT" dirty="0" smtClean="0">
                <a:sym typeface="Wingdings" pitchFamily="2" charset="2"/>
              </a:rPr>
              <a:t> Frage der </a:t>
            </a:r>
            <a:r>
              <a:rPr lang="de-AT" dirty="0" err="1" smtClean="0">
                <a:sym typeface="Wingdings" pitchFamily="2" charset="2"/>
              </a:rPr>
              <a:t>Widerständigkeit</a:t>
            </a:r>
            <a:r>
              <a:rPr lang="de-AT" dirty="0" smtClean="0">
                <a:sym typeface="Wingdings" pitchFamily="2" charset="2"/>
              </a:rPr>
              <a:t> (z.B. Mayer-</a:t>
            </a:r>
            <a:r>
              <a:rPr lang="de-AT" dirty="0" err="1" smtClean="0">
                <a:sym typeface="Wingdings" pitchFamily="2" charset="2"/>
              </a:rPr>
              <a:t>Drawe</a:t>
            </a:r>
            <a:r>
              <a:rPr lang="de-AT" dirty="0" smtClean="0">
                <a:sym typeface="Wingdings" pitchFamily="2" charset="2"/>
              </a:rPr>
              <a:t> 2008)</a:t>
            </a:r>
          </a:p>
        </p:txBody>
      </p:sp>
      <p:grpSp>
        <p:nvGrpSpPr>
          <p:cNvPr id="12" name="Gruppieren 2"/>
          <p:cNvGrpSpPr/>
          <p:nvPr/>
        </p:nvGrpSpPr>
        <p:grpSpPr>
          <a:xfrm>
            <a:off x="6504877" y="1452257"/>
            <a:ext cx="2490172" cy="2042024"/>
            <a:chOff x="6208948" y="1686183"/>
            <a:chExt cx="2490172" cy="2042024"/>
          </a:xfrm>
        </p:grpSpPr>
        <p:sp>
          <p:nvSpPr>
            <p:cNvPr id="13" name="Gleichschenkliges Dreieck 12"/>
            <p:cNvSpPr/>
            <p:nvPr/>
          </p:nvSpPr>
          <p:spPr>
            <a:xfrm>
              <a:off x="6734336" y="1988840"/>
              <a:ext cx="1440160" cy="1423206"/>
            </a:xfrm>
            <a:prstGeom prst="triangle">
              <a:avLst/>
            </a:prstGeom>
            <a:solidFill>
              <a:schemeClr val="bg1">
                <a:alpha val="85000"/>
              </a:schemeClr>
            </a:solidFill>
            <a:ln w="25400">
              <a:solidFill>
                <a:srgbClr val="E3782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208948" y="3420430"/>
              <a:ext cx="10486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 smtClean="0"/>
                <a:t>Lehrende/r</a:t>
              </a:r>
              <a:endParaRPr lang="de-AT" sz="14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7650435" y="3418287"/>
              <a:ext cx="10486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 smtClean="0"/>
                <a:t>Lernende/r</a:t>
              </a:r>
              <a:endParaRPr lang="de-AT" sz="1400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149162" y="1686183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 smtClean="0"/>
                <a:t>Inhalt</a:t>
              </a:r>
              <a:endParaRPr lang="de-A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490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Ad 1          </a:t>
            </a:r>
            <a:r>
              <a:rPr lang="de-DE" sz="1200" dirty="0">
                <a:solidFill>
                  <a:srgbClr val="FFFFFF"/>
                </a:solidFill>
                <a:latin typeface="Times"/>
                <a:cs typeface="Times"/>
              </a:rPr>
              <a:t>Ad 2          A 3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57700" y="1961859"/>
            <a:ext cx="679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endParaRPr lang="de-AT" sz="2800" b="1" dirty="0" smtClean="0">
              <a:solidFill>
                <a:srgbClr val="0062BB"/>
              </a:solidFill>
              <a:latin typeface="Calibri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145302" y="1349487"/>
            <a:ext cx="599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 smtClean="0">
              <a:sym typeface="Wingdings" pitchFamily="2" charset="2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26793" y="1258765"/>
            <a:ext cx="8561427" cy="4754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rgbClr val="0062BB"/>
                </a:solidFill>
                <a:latin typeface="Calibri" pitchFamily="34" charset="0"/>
                <a:sym typeface="Verdana"/>
              </a:rPr>
              <a:t>             </a:t>
            </a:r>
          </a:p>
          <a:p>
            <a:r>
              <a:rPr lang="de-AT" sz="2400" b="1" dirty="0">
                <a:solidFill>
                  <a:srgbClr val="0062BB"/>
                </a:solidFill>
                <a:latin typeface="Calibri" pitchFamily="34" charset="0"/>
                <a:sym typeface="Verdana"/>
              </a:rPr>
              <a:t>             Personale Lernprozesse</a:t>
            </a:r>
          </a:p>
          <a:p>
            <a:endParaRPr lang="de-AT" dirty="0" err="1"/>
          </a:p>
          <a:p>
            <a:r>
              <a:rPr lang="de-AT" dirty="0" err="1"/>
              <a:t>Teachable</a:t>
            </a:r>
            <a:r>
              <a:rPr lang="de-AT" dirty="0"/>
              <a:t> </a:t>
            </a:r>
            <a:r>
              <a:rPr lang="de-AT" dirty="0" err="1"/>
              <a:t>moment</a:t>
            </a:r>
            <a:r>
              <a:rPr lang="de-AT" dirty="0"/>
              <a:t> (</a:t>
            </a:r>
            <a:r>
              <a:rPr lang="de-AT" dirty="0" err="1"/>
              <a:t>Havighurst</a:t>
            </a:r>
            <a:r>
              <a:rPr lang="de-AT" dirty="0"/>
              <a:t> 1956, Montessori, …)</a:t>
            </a:r>
          </a:p>
          <a:p>
            <a:r>
              <a:rPr lang="de-AT" dirty="0"/>
              <a:t>im Rahmen formaler Bildung</a:t>
            </a:r>
          </a:p>
          <a:p>
            <a:endParaRPr lang="de-AT" dirty="0"/>
          </a:p>
          <a:p>
            <a:pPr>
              <a:buFont typeface="Wingdings"/>
              <a:buChar char="à"/>
            </a:pPr>
            <a:r>
              <a:rPr lang="de-AT" dirty="0">
                <a:sym typeface="Wingdings" pitchFamily="2" charset="2"/>
              </a:rPr>
              <a:t> Freiraum (≠Schonraum): </a:t>
            </a:r>
            <a:br>
              <a:rPr lang="de-AT" dirty="0">
                <a:sym typeface="Wingdings" pitchFamily="2" charset="2"/>
              </a:rPr>
            </a:br>
            <a:r>
              <a:rPr lang="de-AT" dirty="0">
                <a:sym typeface="Wingdings" pitchFamily="2" charset="2"/>
              </a:rPr>
              <a:t>		* deutungsfreier Raum (als Initiale)</a:t>
            </a:r>
            <a:br>
              <a:rPr lang="de-AT" dirty="0">
                <a:sym typeface="Wingdings" pitchFamily="2" charset="2"/>
              </a:rPr>
            </a:br>
            <a:r>
              <a:rPr lang="de-AT" dirty="0">
                <a:sym typeface="Wingdings" pitchFamily="2" charset="2"/>
              </a:rPr>
              <a:t>		* Resonanzphänomene (affektiv/emotional, kognitiv, performativ, „Flow“)</a:t>
            </a:r>
            <a:br>
              <a:rPr lang="de-AT" dirty="0">
                <a:sym typeface="Wingdings" pitchFamily="2" charset="2"/>
              </a:rPr>
            </a:br>
            <a:r>
              <a:rPr lang="de-AT" dirty="0">
                <a:sym typeface="Wingdings" pitchFamily="2" charset="2"/>
              </a:rPr>
              <a:t>			</a:t>
            </a:r>
            <a:r>
              <a:rPr lang="de-AT" dirty="0" err="1">
                <a:sym typeface="Wingdings" pitchFamily="2" charset="2"/>
              </a:rPr>
              <a:t>Entschleunigung</a:t>
            </a:r>
            <a:r>
              <a:rPr lang="de-AT" dirty="0">
                <a:sym typeface="Wingdings" pitchFamily="2" charset="2"/>
              </a:rPr>
              <a:t>/Innehalten</a:t>
            </a:r>
            <a:br>
              <a:rPr lang="de-AT" dirty="0">
                <a:sym typeface="Wingdings" pitchFamily="2" charset="2"/>
              </a:rPr>
            </a:br>
            <a:r>
              <a:rPr lang="de-AT" dirty="0">
                <a:sym typeface="Wingdings" pitchFamily="2" charset="2"/>
              </a:rPr>
              <a:t>			Dialog (innerer und äußerer)</a:t>
            </a:r>
            <a:br>
              <a:rPr lang="de-AT" dirty="0">
                <a:sym typeface="Wingdings" pitchFamily="2" charset="2"/>
              </a:rPr>
            </a:br>
            <a:r>
              <a:rPr lang="de-AT" dirty="0">
                <a:sym typeface="Wingdings" pitchFamily="2" charset="2"/>
              </a:rPr>
              <a:t>		* Heureka/Aha-Erlebnisse</a:t>
            </a:r>
          </a:p>
          <a:p>
            <a:pPr>
              <a:buFont typeface="Wingdings"/>
              <a:buChar char="à"/>
            </a:pPr>
            <a:r>
              <a:rPr lang="de-AT" dirty="0">
                <a:sym typeface="Wingdings" pitchFamily="2" charset="2"/>
              </a:rPr>
              <a:t> klares Methodisches Vorgehen, ritualisierter/strukturierter Kontext (Wiederholung)</a:t>
            </a:r>
            <a:br>
              <a:rPr lang="de-AT" dirty="0">
                <a:sym typeface="Wingdings" pitchFamily="2" charset="2"/>
              </a:rPr>
            </a:br>
            <a:r>
              <a:rPr lang="de-AT" dirty="0">
                <a:sym typeface="Wingdings" pitchFamily="2" charset="2"/>
              </a:rPr>
              <a:t>		zielgerichtete Entwicklung (Prozessstruktur)</a:t>
            </a:r>
          </a:p>
          <a:p>
            <a:pPr>
              <a:buFont typeface="Wingdings"/>
              <a:buChar char="à"/>
            </a:pPr>
            <a:r>
              <a:rPr lang="de-AT" dirty="0"/>
              <a:t> inhaltliche Ergebnisoffenheit und grundsätzliche thematisch-curriculare Vorgabe</a:t>
            </a:r>
          </a:p>
          <a:p>
            <a:pPr>
              <a:buFont typeface="Wingdings"/>
              <a:buChar char="à"/>
            </a:pPr>
            <a:r>
              <a:rPr lang="de-AT" dirty="0"/>
              <a:t> Personales und gruppenbezogenes Moment </a:t>
            </a:r>
          </a:p>
        </p:txBody>
      </p:sp>
    </p:spTree>
    <p:extLst>
      <p:ext uri="{BB962C8B-B14F-4D97-AF65-F5344CB8AC3E}">
        <p14:creationId xmlns:p14="http://schemas.microsoft.com/office/powerpoint/2010/main" val="179407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Ad 1          </a:t>
            </a:r>
            <a:r>
              <a:rPr lang="de-DE" sz="1200" dirty="0">
                <a:solidFill>
                  <a:srgbClr val="FFFFFF"/>
                </a:solidFill>
                <a:latin typeface="Times"/>
                <a:cs typeface="Times"/>
              </a:rPr>
              <a:t>Ad 2          A 3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57700" y="1961859"/>
            <a:ext cx="679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endParaRPr lang="de-AT" sz="2800" b="1" dirty="0" smtClean="0">
              <a:solidFill>
                <a:srgbClr val="0062BB"/>
              </a:solidFill>
              <a:latin typeface="Calibri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202002" y="1610312"/>
            <a:ext cx="593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AT" sz="2400" b="1" dirty="0">
                <a:solidFill>
                  <a:srgbClr val="0062BB"/>
                </a:solidFill>
                <a:latin typeface="Calibri" pitchFamily="34" charset="0"/>
                <a:sym typeface="Verdana"/>
              </a:rPr>
              <a:t>Potenzial</a:t>
            </a:r>
          </a:p>
        </p:txBody>
      </p:sp>
      <p:sp>
        <p:nvSpPr>
          <p:cNvPr id="5" name="Rechteck 4"/>
          <p:cNvSpPr/>
          <p:nvPr/>
        </p:nvSpPr>
        <p:spPr>
          <a:xfrm>
            <a:off x="1179322" y="2188663"/>
            <a:ext cx="6645028" cy="3139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strukturell: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AT" dirty="0"/>
              <a:t>methodisch elaboriert, schulisch bewährt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AT" dirty="0"/>
              <a:t>klares didaktisches Konzept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AT" dirty="0"/>
              <a:t>VTS-Ausbildung</a:t>
            </a:r>
          </a:p>
          <a:p>
            <a:endParaRPr lang="de-AT" dirty="0"/>
          </a:p>
          <a:p>
            <a:r>
              <a:rPr lang="de-AT" dirty="0"/>
              <a:t>inhaltlich: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AT" dirty="0"/>
              <a:t>Bild- und Medienkompetenz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AT" dirty="0"/>
              <a:t>Sprachliche- und kognitive Entwicklung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AT" dirty="0"/>
              <a:t>Migration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AT" dirty="0"/>
              <a:t>Inklusive Pädagogik (</a:t>
            </a:r>
            <a:r>
              <a:rPr lang="de-AT" dirty="0" err="1"/>
              <a:t>Intgration</a:t>
            </a:r>
            <a:r>
              <a:rPr lang="de-AT" dirty="0"/>
              <a:t>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AT" dirty="0"/>
              <a:t>Gruppendynamik</a:t>
            </a:r>
          </a:p>
        </p:txBody>
      </p:sp>
    </p:spTree>
    <p:extLst>
      <p:ext uri="{BB962C8B-B14F-4D97-AF65-F5344CB8AC3E}">
        <p14:creationId xmlns:p14="http://schemas.microsoft.com/office/powerpoint/2010/main" val="384743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accent2"/>
                </a:solidFill>
                <a:latin typeface="Times"/>
                <a:cs typeface="Times"/>
              </a:rPr>
              <a:t>Ad 1 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 Ad 2          A 3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980000" y="2520000"/>
            <a:ext cx="6170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"/>
                <a:cs typeface="Times"/>
              </a:rPr>
              <a:t>Ad 1. Kann man seinen Augen (</a:t>
            </a:r>
            <a:r>
              <a:rPr lang="de-DE" dirty="0" err="1" smtClean="0">
                <a:latin typeface="Times"/>
                <a:cs typeface="Times"/>
              </a:rPr>
              <a:t>ver</a:t>
            </a:r>
            <a:r>
              <a:rPr lang="de-DE" dirty="0" smtClean="0">
                <a:latin typeface="Times"/>
                <a:cs typeface="Times"/>
              </a:rPr>
              <a:t>-)trauen?</a:t>
            </a:r>
          </a:p>
          <a:p>
            <a:endParaRPr lang="de-DE" dirty="0">
              <a:latin typeface="Times"/>
              <a:cs typeface="Times"/>
            </a:endParaRPr>
          </a:p>
          <a:p>
            <a:r>
              <a:rPr lang="de-DE" dirty="0" smtClean="0">
                <a:latin typeface="Times"/>
                <a:cs typeface="Times"/>
              </a:rPr>
              <a:t>Ad 2. Kann man Bilder „lesen“?</a:t>
            </a:r>
          </a:p>
          <a:p>
            <a:endParaRPr lang="de-DE" dirty="0">
              <a:latin typeface="Times"/>
              <a:cs typeface="Times"/>
            </a:endParaRPr>
          </a:p>
          <a:p>
            <a:r>
              <a:rPr lang="de-DE" dirty="0" smtClean="0">
                <a:latin typeface="Times"/>
                <a:cs typeface="Times"/>
              </a:rPr>
              <a:t>Ad 3. Elementare Kulturtechnik? (lesen / schreiben / rechnen...)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1800000"/>
            <a:ext cx="617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ED7D31"/>
                </a:solidFill>
                <a:latin typeface="Times"/>
                <a:cs typeface="Times"/>
              </a:rPr>
              <a:t>Darüber spreche ich heute</a:t>
            </a: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2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6" y="285603"/>
            <a:ext cx="2476075" cy="248903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404003" y="3662892"/>
            <a:ext cx="6478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Times"/>
                <a:cs typeface="Times"/>
              </a:rPr>
              <a:t>Seinen Augen trauen.....</a:t>
            </a:r>
          </a:p>
          <a:p>
            <a:r>
              <a:rPr lang="de-DE" sz="4000" dirty="0">
                <a:solidFill>
                  <a:schemeClr val="bg1"/>
                </a:solidFill>
                <a:latin typeface="Times"/>
                <a:cs typeface="Times"/>
              </a:rPr>
              <a:t>Visual Thinking Strategies</a:t>
            </a:r>
          </a:p>
        </p:txBody>
      </p:sp>
    </p:spTree>
    <p:extLst>
      <p:ext uri="{BB962C8B-B14F-4D97-AF65-F5344CB8AC3E}">
        <p14:creationId xmlns:p14="http://schemas.microsoft.com/office/powerpoint/2010/main" val="235180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VTS          Technik          Ergebnisse          Ausbildung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Angelika Jung         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40000" y="2520000"/>
            <a:ext cx="61707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"/>
                <a:cs typeface="Times"/>
              </a:rPr>
              <a:t>Was ist Visual Thinking Strategies (VTS)?</a:t>
            </a:r>
          </a:p>
          <a:p>
            <a:endParaRPr lang="de-DE" dirty="0">
              <a:latin typeface="Times"/>
              <a:cs typeface="Times"/>
            </a:endParaRPr>
          </a:p>
          <a:p>
            <a:r>
              <a:rPr lang="de-DE" dirty="0" smtClean="0">
                <a:latin typeface="Times"/>
                <a:cs typeface="Times"/>
              </a:rPr>
              <a:t>Die Technik</a:t>
            </a:r>
          </a:p>
          <a:p>
            <a:endParaRPr lang="de-DE" dirty="0">
              <a:latin typeface="Times"/>
              <a:cs typeface="Times"/>
            </a:endParaRPr>
          </a:p>
          <a:p>
            <a:r>
              <a:rPr lang="de-DE" dirty="0" smtClean="0">
                <a:latin typeface="Times"/>
                <a:cs typeface="Times"/>
              </a:rPr>
              <a:t>Anwendung</a:t>
            </a:r>
          </a:p>
          <a:p>
            <a:endParaRPr lang="de-DE" dirty="0">
              <a:latin typeface="Times"/>
              <a:cs typeface="Times"/>
            </a:endParaRPr>
          </a:p>
          <a:p>
            <a:r>
              <a:rPr lang="de-DE" dirty="0" smtClean="0">
                <a:latin typeface="Times"/>
                <a:cs typeface="Times"/>
              </a:rPr>
              <a:t>Die Ergebnisse</a:t>
            </a:r>
          </a:p>
          <a:p>
            <a:endParaRPr lang="de-DE" dirty="0">
              <a:latin typeface="Times"/>
              <a:cs typeface="Times"/>
            </a:endParaRPr>
          </a:p>
          <a:p>
            <a:r>
              <a:rPr lang="de-DE" dirty="0" smtClean="0">
                <a:latin typeface="Times"/>
                <a:cs typeface="Times"/>
              </a:rPr>
              <a:t>Die Ausbildung</a:t>
            </a:r>
            <a:endParaRPr lang="de-DE" dirty="0">
              <a:latin typeface="Times"/>
              <a:cs typeface="Time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40000" y="1620000"/>
            <a:ext cx="617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ED7D31"/>
                </a:solidFill>
                <a:latin typeface="Times"/>
                <a:cs typeface="Times"/>
              </a:rPr>
              <a:t>Darüber spreche ich heute</a:t>
            </a:r>
          </a:p>
        </p:txBody>
      </p:sp>
    </p:spTree>
    <p:extLst>
      <p:ext uri="{BB962C8B-B14F-4D97-AF65-F5344CB8AC3E}">
        <p14:creationId xmlns:p14="http://schemas.microsoft.com/office/powerpoint/2010/main" val="380342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rgbClr val="ED7D31"/>
                </a:solidFill>
                <a:latin typeface="Times"/>
                <a:cs typeface="Times"/>
              </a:rPr>
              <a:t>VTS</a:t>
            </a:r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          Technik          Ergebnisse          Ausbildung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Angelika Jung         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40000" y="2520000"/>
            <a:ext cx="61707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ym typeface="Wingdings" pitchFamily="2" charset="2"/>
              </a:rPr>
              <a:t> </a:t>
            </a:r>
            <a:r>
              <a:rPr lang="de-DE" dirty="0" smtClean="0">
                <a:latin typeface="Times"/>
                <a:cs typeface="Times"/>
              </a:rPr>
              <a:t>Eine Methode der Bildbetrachtung (USA – Housen/Yenawine)</a:t>
            </a:r>
          </a:p>
          <a:p>
            <a:endParaRPr lang="de-DE" dirty="0">
              <a:latin typeface="Times"/>
              <a:cs typeface="Times"/>
            </a:endParaRPr>
          </a:p>
          <a:p>
            <a:r>
              <a:rPr lang="de-AT" dirty="0">
                <a:sym typeface="Wingdings" pitchFamily="2" charset="2"/>
              </a:rPr>
              <a:t> </a:t>
            </a:r>
            <a:r>
              <a:rPr lang="de-DE" dirty="0" smtClean="0">
                <a:latin typeface="Times"/>
                <a:cs typeface="Times"/>
              </a:rPr>
              <a:t>Schafft Erfahrungen</a:t>
            </a:r>
          </a:p>
          <a:p>
            <a:endParaRPr lang="de-DE" dirty="0">
              <a:latin typeface="Times"/>
              <a:cs typeface="Times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 smtClean="0">
                <a:latin typeface="Times"/>
                <a:cs typeface="Times"/>
              </a:rPr>
              <a:t>Erfordert keine speziellen Vorkenntnisse </a:t>
            </a:r>
          </a:p>
          <a:p>
            <a:r>
              <a:rPr lang="de-DE" dirty="0">
                <a:latin typeface="Times"/>
                <a:cs typeface="Times"/>
              </a:rPr>
              <a:t>     </a:t>
            </a:r>
            <a:r>
              <a:rPr lang="de-DE" dirty="0" smtClean="0">
                <a:latin typeface="Times"/>
                <a:cs typeface="Times"/>
              </a:rPr>
              <a:t>(leveling the playground)</a:t>
            </a:r>
          </a:p>
          <a:p>
            <a:endParaRPr lang="de-DE" dirty="0">
              <a:latin typeface="Times"/>
              <a:cs typeface="Times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 smtClean="0">
                <a:latin typeface="Times"/>
                <a:cs typeface="Times"/>
              </a:rPr>
              <a:t>Ein Instrument zur eigenständigen Nutzung</a:t>
            </a:r>
          </a:p>
          <a:p>
            <a:endParaRPr lang="de-DE" dirty="0">
              <a:latin typeface="Times"/>
              <a:cs typeface="Times"/>
            </a:endParaRPr>
          </a:p>
          <a:p>
            <a:r>
              <a:rPr lang="de-AT" dirty="0">
                <a:sym typeface="Wingdings" pitchFamily="2" charset="2"/>
              </a:rPr>
              <a:t> </a:t>
            </a:r>
            <a:r>
              <a:rPr lang="de-DE" dirty="0" smtClean="0">
                <a:latin typeface="Times"/>
                <a:cs typeface="Times"/>
              </a:rPr>
              <a:t>Der VTS-Experte fungiert als Moderator</a:t>
            </a:r>
          </a:p>
          <a:p>
            <a:endParaRPr lang="de-DE" dirty="0">
              <a:latin typeface="Times"/>
              <a:cs typeface="Time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40000" y="1620000"/>
            <a:ext cx="617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Times"/>
                <a:cs typeface="Times"/>
              </a:rPr>
              <a:t>Was ist VTS?</a:t>
            </a:r>
          </a:p>
        </p:txBody>
      </p:sp>
    </p:spTree>
    <p:extLst>
      <p:ext uri="{BB962C8B-B14F-4D97-AF65-F5344CB8AC3E}">
        <p14:creationId xmlns:p14="http://schemas.microsoft.com/office/powerpoint/2010/main" val="347296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VTS          </a:t>
            </a:r>
            <a:r>
              <a:rPr lang="de-DE" sz="1200" dirty="0" smtClean="0">
                <a:solidFill>
                  <a:schemeClr val="accent2"/>
                </a:solidFill>
                <a:latin typeface="Times"/>
                <a:cs typeface="Times"/>
              </a:rPr>
              <a:t>Technik</a:t>
            </a:r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          Ergebnisse          Ausbildung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Angelika Jung         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40000" y="2531340"/>
            <a:ext cx="617070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"/>
                <a:cs typeface="Times"/>
                <a:sym typeface="Wingdings" pitchFamily="2" charset="2"/>
              </a:rPr>
              <a:t>Voraussetzung für eine VTS-Diskussion:</a:t>
            </a:r>
            <a:endParaRPr lang="de-DE" dirty="0" smtClean="0">
              <a:latin typeface="Times"/>
              <a:cs typeface="Times"/>
            </a:endParaRPr>
          </a:p>
          <a:p>
            <a:endParaRPr lang="de-DE" dirty="0">
              <a:latin typeface="Times"/>
              <a:cs typeface="Times"/>
            </a:endParaRPr>
          </a:p>
          <a:p>
            <a:r>
              <a:rPr lang="de-AT" dirty="0">
                <a:latin typeface="Times"/>
                <a:cs typeface="Times"/>
                <a:sym typeface="Wingdings" pitchFamily="2" charset="2"/>
              </a:rPr>
              <a:t> e</a:t>
            </a:r>
            <a:r>
              <a:rPr lang="de-DE" dirty="0" smtClean="0">
                <a:latin typeface="Times"/>
                <a:cs typeface="Times"/>
              </a:rPr>
              <a:t>in Bild / Kunstwerk</a:t>
            </a:r>
          </a:p>
          <a:p>
            <a:endParaRPr lang="de-DE" dirty="0">
              <a:latin typeface="Times"/>
              <a:cs typeface="Times"/>
            </a:endParaRPr>
          </a:p>
          <a:p>
            <a:r>
              <a:rPr lang="de-AT" dirty="0">
                <a:latin typeface="Times"/>
                <a:cs typeface="Times"/>
                <a:sym typeface="Wingdings" pitchFamily="2" charset="2"/>
              </a:rPr>
              <a:t> ein Moderator</a:t>
            </a:r>
            <a:endParaRPr lang="de-DE" dirty="0" smtClean="0">
              <a:latin typeface="Times"/>
              <a:cs typeface="Times"/>
            </a:endParaRPr>
          </a:p>
          <a:p>
            <a:endParaRPr lang="de-DE" dirty="0">
              <a:latin typeface="Times"/>
              <a:cs typeface="Times"/>
            </a:endParaRPr>
          </a:p>
          <a:p>
            <a:r>
              <a:rPr lang="de-AT" dirty="0">
                <a:latin typeface="Times"/>
                <a:cs typeface="Times"/>
                <a:sym typeface="Wingdings" pitchFamily="2" charset="2"/>
              </a:rPr>
              <a:t> e</a:t>
            </a:r>
            <a:r>
              <a:rPr lang="de-DE" dirty="0" smtClean="0">
                <a:latin typeface="Times"/>
                <a:cs typeface="Times"/>
              </a:rPr>
              <a:t>ine Gruppe von Menschen</a:t>
            </a:r>
          </a:p>
          <a:p>
            <a:endParaRPr lang="de-DE" dirty="0">
              <a:latin typeface="Times"/>
              <a:cs typeface="Times"/>
            </a:endParaRPr>
          </a:p>
          <a:p>
            <a:r>
              <a:rPr lang="de-AT" dirty="0">
                <a:latin typeface="Times"/>
                <a:cs typeface="Times"/>
                <a:sym typeface="Wingdings" pitchFamily="2" charset="2"/>
              </a:rPr>
              <a:t> </a:t>
            </a:r>
            <a:r>
              <a:rPr lang="de-DE" dirty="0">
                <a:latin typeface="Times"/>
                <a:cs typeface="Times"/>
                <a:sym typeface="Wingdings" pitchFamily="2" charset="2"/>
              </a:rPr>
              <a:t>e</a:t>
            </a:r>
            <a:r>
              <a:rPr lang="de-DE" dirty="0" smtClean="0">
                <a:latin typeface="Times"/>
                <a:cs typeface="Times"/>
              </a:rPr>
              <a:t>in Moment der Ruhe</a:t>
            </a:r>
          </a:p>
          <a:p>
            <a:endParaRPr lang="de-DE" dirty="0">
              <a:latin typeface="Times"/>
              <a:cs typeface="Time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40000" y="1620000"/>
            <a:ext cx="617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Times"/>
                <a:cs typeface="Times"/>
              </a:rPr>
              <a:t>Wie funktioniert VTS?</a:t>
            </a:r>
          </a:p>
        </p:txBody>
      </p:sp>
    </p:spTree>
    <p:extLst>
      <p:ext uri="{BB962C8B-B14F-4D97-AF65-F5344CB8AC3E}">
        <p14:creationId xmlns:p14="http://schemas.microsoft.com/office/powerpoint/2010/main" val="230887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VTS          </a:t>
            </a:r>
            <a:r>
              <a:rPr lang="de-DE" sz="1200" dirty="0" smtClean="0">
                <a:solidFill>
                  <a:schemeClr val="accent2"/>
                </a:solidFill>
                <a:latin typeface="Times"/>
                <a:cs typeface="Times"/>
              </a:rPr>
              <a:t>Technik</a:t>
            </a:r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          Ergebnisse          Ausbildung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Angelika Jung         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40000" y="2520000"/>
            <a:ext cx="617070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de-DE" dirty="0">
                <a:sym typeface="Wingdings" pitchFamily="2" charset="2"/>
              </a:rPr>
              <a:t>Frage 1</a:t>
            </a:r>
          </a:p>
          <a:p>
            <a:r>
              <a:rPr lang="de-DE" dirty="0">
                <a:latin typeface="Times"/>
                <a:cs typeface="Times"/>
                <a:sym typeface="Wingdings" pitchFamily="2" charset="2"/>
              </a:rPr>
              <a:t>     </a:t>
            </a:r>
            <a:r>
              <a:rPr lang="de-DE" b="1" dirty="0" smtClean="0">
                <a:solidFill>
                  <a:srgbClr val="ED7D31"/>
                </a:solidFill>
                <a:latin typeface="Times"/>
                <a:cs typeface="Times"/>
                <a:sym typeface="Wingdings" pitchFamily="2" charset="2"/>
              </a:rPr>
              <a:t>Was passiert in diesem Bild?</a:t>
            </a:r>
          </a:p>
          <a:p>
            <a:endParaRPr lang="de-DE" dirty="0" smtClean="0">
              <a:latin typeface="Times"/>
              <a:cs typeface="Times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>
                <a:sym typeface="Wingdings" pitchFamily="2" charset="2"/>
              </a:rPr>
              <a:t>Frage 2</a:t>
            </a:r>
          </a:p>
          <a:p>
            <a:r>
              <a:rPr lang="de-DE" dirty="0" smtClean="0">
                <a:latin typeface="Times"/>
                <a:cs typeface="Times"/>
                <a:sym typeface="Wingdings" pitchFamily="2" charset="2"/>
              </a:rPr>
              <a:t>     </a:t>
            </a:r>
            <a:r>
              <a:rPr lang="de-DE" b="1" dirty="0" smtClean="0">
                <a:solidFill>
                  <a:srgbClr val="ED7D31"/>
                </a:solidFill>
                <a:latin typeface="Times"/>
                <a:cs typeface="Times"/>
                <a:sym typeface="Wingdings" pitchFamily="2" charset="2"/>
              </a:rPr>
              <a:t>Was sehen Sie, dass Sie das sagen können?</a:t>
            </a:r>
            <a:endParaRPr lang="de-DE" b="1" dirty="0" smtClean="0">
              <a:solidFill>
                <a:srgbClr val="ED7D31"/>
              </a:solidFill>
              <a:latin typeface="Times"/>
              <a:cs typeface="Times"/>
            </a:endParaRPr>
          </a:p>
          <a:p>
            <a:endParaRPr lang="de-DE" dirty="0">
              <a:latin typeface="Times"/>
              <a:cs typeface="Times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AT" dirty="0">
                <a:latin typeface="Times"/>
                <a:cs typeface="Times"/>
                <a:sym typeface="Wingdings" pitchFamily="2" charset="2"/>
              </a:rPr>
              <a:t>Frage 3</a:t>
            </a:r>
          </a:p>
          <a:p>
            <a:r>
              <a:rPr lang="de-AT" dirty="0" smtClean="0">
                <a:latin typeface="Times"/>
                <a:cs typeface="Times"/>
                <a:sym typeface="Wingdings" pitchFamily="2" charset="2"/>
              </a:rPr>
              <a:t>     </a:t>
            </a:r>
            <a:r>
              <a:rPr lang="de-AT" b="1" dirty="0" smtClean="0">
                <a:solidFill>
                  <a:srgbClr val="ED7D31"/>
                </a:solidFill>
                <a:latin typeface="Times"/>
                <a:cs typeface="Times"/>
                <a:sym typeface="Wingdings" pitchFamily="2" charset="2"/>
              </a:rPr>
              <a:t>Was kann mann sonst noch finden?</a:t>
            </a:r>
            <a:endParaRPr lang="de-DE" b="1" dirty="0" smtClean="0">
              <a:solidFill>
                <a:srgbClr val="ED7D31"/>
              </a:solidFill>
              <a:latin typeface="Times"/>
              <a:cs typeface="Times"/>
            </a:endParaRPr>
          </a:p>
          <a:p>
            <a:endParaRPr lang="de-DE" dirty="0">
              <a:latin typeface="Times"/>
              <a:cs typeface="Times"/>
            </a:endParaRPr>
          </a:p>
          <a:p>
            <a:endParaRPr lang="de-DE" dirty="0">
              <a:latin typeface="Times"/>
              <a:cs typeface="Time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40000" y="1620000"/>
            <a:ext cx="617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Times"/>
                <a:cs typeface="Times"/>
              </a:rPr>
              <a:t>Die drei Kernfragen von VTS</a:t>
            </a:r>
          </a:p>
        </p:txBody>
      </p:sp>
    </p:spTree>
    <p:extLst>
      <p:ext uri="{BB962C8B-B14F-4D97-AF65-F5344CB8AC3E}">
        <p14:creationId xmlns:p14="http://schemas.microsoft.com/office/powerpoint/2010/main" val="17979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VTS10-31-16LN-superJumb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165"/>
            <a:ext cx="9221853" cy="61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1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17-01-13 um 18.31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8" y="192783"/>
            <a:ext cx="7450283" cy="633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2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JW_INVISIBLE_MAN_PH1p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84"/>
            <a:ext cx="9434578" cy="71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2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Augste Renoir - Das Frühstück der Ruderer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4" y="209457"/>
            <a:ext cx="8779939" cy="651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0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Karla Gachet &amp; Ivan Kashinsky, New York Times : The Learning Network, 04-15-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4" y="475784"/>
            <a:ext cx="8905868" cy="59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0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accent2"/>
                </a:solidFill>
                <a:latin typeface="Times"/>
                <a:cs typeface="Times"/>
              </a:rPr>
              <a:t>Ad 1 </a:t>
            </a:r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         Ad 2          A 3        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pic>
        <p:nvPicPr>
          <p:cNvPr id="17" name="Picture 2" descr="Innsbrucker Ampelm&amp;auml;nnc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10" y="2058379"/>
            <a:ext cx="3168804" cy="21080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xtLst/>
        </p:spPr>
      </p:pic>
      <p:sp>
        <p:nvSpPr>
          <p:cNvPr id="18" name="Rechteck 17"/>
          <p:cNvSpPr/>
          <p:nvPr/>
        </p:nvSpPr>
        <p:spPr>
          <a:xfrm>
            <a:off x="1655587" y="2356549"/>
            <a:ext cx="3929004" cy="162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/>
              <a:t>Visuelle Wahrnehmung von optischen Reizen (elektromagnetisches Spektrum) wie Helligkeit, Farbe, Kontrast, Linien, Form und Gestalt, Bewegung und Räumlichkeit; zuständige Sinnesorgan: Auge.</a:t>
            </a:r>
            <a:endParaRPr lang="de-AT" dirty="0"/>
          </a:p>
        </p:txBody>
      </p:sp>
      <p:sp>
        <p:nvSpPr>
          <p:cNvPr id="19" name="Rechteck 18"/>
          <p:cNvSpPr/>
          <p:nvPr/>
        </p:nvSpPr>
        <p:spPr>
          <a:xfrm>
            <a:off x="1620000" y="466169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dirty="0" smtClean="0"/>
              <a:t>Das visuelle System umfasst das Auge mit Netzhaut (Retina), den Sehnerv, Teile des Thalamus und des Hirnstamms sowie die </a:t>
            </a:r>
            <a:r>
              <a:rPr lang="de-AT" dirty="0" err="1" smtClean="0"/>
              <a:t>Sehrinde</a:t>
            </a:r>
            <a:r>
              <a:rPr lang="de-AT" dirty="0" smtClean="0"/>
              <a:t>.</a:t>
            </a:r>
            <a:endParaRPr lang="de-AT" dirty="0"/>
          </a:p>
        </p:txBody>
      </p:sp>
      <p:pic>
        <p:nvPicPr>
          <p:cNvPr id="20" name="Picture 6" descr="http://www.allmystery.de/dateien/gw68645,1292571407,grafik_kas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118" y="4686577"/>
            <a:ext cx="2465178" cy="173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1620000" y="1269960"/>
            <a:ext cx="6422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400" dirty="0" smtClean="0">
                <a:solidFill>
                  <a:srgbClr val="ED7D31"/>
                </a:solidFill>
              </a:rPr>
              <a:t>Ad 1) Kann </a:t>
            </a:r>
            <a:r>
              <a:rPr lang="de-AT" sz="2400" dirty="0">
                <a:solidFill>
                  <a:srgbClr val="ED7D31"/>
                </a:solidFill>
              </a:rPr>
              <a:t>man den eigenen Augen (</a:t>
            </a:r>
            <a:r>
              <a:rPr lang="de-AT" sz="2400" dirty="0" err="1">
                <a:solidFill>
                  <a:srgbClr val="ED7D31"/>
                </a:solidFill>
              </a:rPr>
              <a:t>ver</a:t>
            </a:r>
            <a:r>
              <a:rPr lang="de-AT" sz="2400" dirty="0">
                <a:solidFill>
                  <a:srgbClr val="ED7D31"/>
                </a:solidFill>
              </a:rPr>
              <a:t>-)trauen?</a:t>
            </a:r>
          </a:p>
        </p:txBody>
      </p:sp>
    </p:spTree>
    <p:extLst>
      <p:ext uri="{BB962C8B-B14F-4D97-AF65-F5344CB8AC3E}">
        <p14:creationId xmlns:p14="http://schemas.microsoft.com/office/powerpoint/2010/main" val="227423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ndrew Biraj : Reuters : The Learning Network NYT 10-20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169" y="-158762"/>
            <a:ext cx="10221144" cy="71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0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0"/>
            <a:ext cx="6671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2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eister der Lindauer Beweinung, Christus als Schmerzensmann, Hl.Franziskus und Stifterpaar, um 1420, 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1" y="0"/>
            <a:ext cx="4681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0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VTS          </a:t>
            </a:r>
            <a:r>
              <a:rPr lang="de-DE" sz="1200" dirty="0" smtClean="0">
                <a:solidFill>
                  <a:schemeClr val="accent2"/>
                </a:solidFill>
                <a:latin typeface="Times"/>
                <a:cs typeface="Times"/>
              </a:rPr>
              <a:t>Technik</a:t>
            </a:r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          Ergebnisse          Ausbildung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Angelika Jung         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40134" y="2245364"/>
            <a:ext cx="6170572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Ein Moment der Ruhe</a:t>
            </a:r>
            <a:endParaRPr lang="de-DE" b="1" dirty="0" smtClean="0">
              <a:solidFill>
                <a:srgbClr val="ED7D31"/>
              </a:solidFill>
              <a:latin typeface="Times"/>
              <a:cs typeface="Times"/>
              <a:sym typeface="Wingdings" pitchFamily="2" charset="2"/>
            </a:endParaRPr>
          </a:p>
          <a:p>
            <a:endParaRPr lang="de-DE" dirty="0" smtClean="0">
              <a:latin typeface="Times"/>
              <a:cs typeface="Times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Beherrschen der 3 Kernfragen</a:t>
            </a:r>
          </a:p>
          <a:p>
            <a:pPr marL="285750" indent="-285750">
              <a:buFont typeface="Wingdings" charset="0"/>
              <a:buChar char="à"/>
            </a:pPr>
            <a:endParaRPr lang="de-DE" b="1" dirty="0" smtClean="0">
              <a:solidFill>
                <a:srgbClr val="ED7D31"/>
              </a:solidFill>
              <a:latin typeface="Times"/>
              <a:cs typeface="Times"/>
              <a:sym typeface="Wingdings" pitchFamily="2" charset="2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Aufmerksam zuhören – auf Bildinhalte hinzeigen</a:t>
            </a:r>
            <a:endParaRPr lang="de-DE" b="1" dirty="0">
              <a:solidFill>
                <a:srgbClr val="ED7D31"/>
              </a:solidFill>
              <a:latin typeface="Times"/>
              <a:cs typeface="Times"/>
              <a:sym typeface="Wingdings" pitchFamily="2" charset="2"/>
            </a:endParaRPr>
          </a:p>
          <a:p>
            <a:endParaRPr lang="de-DE" dirty="0">
              <a:latin typeface="Times"/>
              <a:cs typeface="Times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Paraphrasieren – erneut auf Bildinhale hinzeigen</a:t>
            </a:r>
          </a:p>
          <a:p>
            <a:r>
              <a:rPr lang="de-DE" dirty="0">
                <a:latin typeface="Times"/>
                <a:cs typeface="Times"/>
                <a:sym typeface="Wingdings" pitchFamily="2" charset="2"/>
              </a:rPr>
              <a:t>     - verknüpfen von Meinungen</a:t>
            </a:r>
          </a:p>
          <a:p>
            <a:pPr marL="285750" indent="-285750">
              <a:buFont typeface="Wingdings" charset="0"/>
              <a:buChar char="à"/>
            </a:pPr>
            <a:endParaRPr lang="de-DE" dirty="0">
              <a:latin typeface="Times"/>
              <a:cs typeface="Times"/>
              <a:sym typeface="Wingdings" pitchFamily="2" charset="2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Sicherstellen, dass man die Beiträge richtig verstanden hat</a:t>
            </a:r>
            <a:endParaRPr lang="de-DE" b="1" dirty="0">
              <a:solidFill>
                <a:srgbClr val="ED7D31"/>
              </a:solidFill>
              <a:latin typeface="Times"/>
              <a:cs typeface="Times"/>
              <a:sym typeface="Wingdings" pitchFamily="2" charset="2"/>
            </a:endParaRPr>
          </a:p>
          <a:p>
            <a:endParaRPr lang="de-DE" dirty="0">
              <a:latin typeface="Times"/>
              <a:cs typeface="Times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Neutral bleiben und keine eigene Meinung vertreten </a:t>
            </a:r>
          </a:p>
          <a:p>
            <a:r>
              <a:rPr lang="de-DE" dirty="0">
                <a:latin typeface="Times"/>
                <a:cs typeface="Times"/>
                <a:sym typeface="Wingdings" pitchFamily="2" charset="2"/>
              </a:rPr>
              <a:t>      (kein Lob, kein Tadel)</a:t>
            </a:r>
            <a:endParaRPr lang="de-DE" b="1" dirty="0">
              <a:solidFill>
                <a:srgbClr val="ED7D31"/>
              </a:solidFill>
              <a:latin typeface="Times"/>
              <a:cs typeface="Times"/>
            </a:endParaRPr>
          </a:p>
          <a:p>
            <a:pPr marL="285750" indent="-285750">
              <a:buFont typeface="Wingdings" charset="0"/>
              <a:buChar char="à"/>
            </a:pPr>
            <a:endParaRPr lang="de-DE" dirty="0" smtClean="0">
              <a:solidFill>
                <a:srgbClr val="ED7D31"/>
              </a:solidFill>
              <a:latin typeface="Times"/>
              <a:cs typeface="Times"/>
            </a:endParaRPr>
          </a:p>
          <a:p>
            <a:endParaRPr lang="de-DE" dirty="0">
              <a:latin typeface="Times"/>
              <a:cs typeface="Times"/>
            </a:endParaRPr>
          </a:p>
          <a:p>
            <a:endParaRPr lang="de-DE" dirty="0">
              <a:latin typeface="Times"/>
              <a:cs typeface="Times"/>
            </a:endParaRPr>
          </a:p>
          <a:p>
            <a:endParaRPr lang="de-DE" dirty="0">
              <a:latin typeface="Times"/>
              <a:cs typeface="Time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40000" y="1620000"/>
            <a:ext cx="617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Times"/>
                <a:cs typeface="Times"/>
              </a:rPr>
              <a:t>Die Moderationstechnik</a:t>
            </a:r>
          </a:p>
        </p:txBody>
      </p:sp>
    </p:spTree>
    <p:extLst>
      <p:ext uri="{BB962C8B-B14F-4D97-AF65-F5344CB8AC3E}">
        <p14:creationId xmlns:p14="http://schemas.microsoft.com/office/powerpoint/2010/main" val="124920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VTS          Technik          </a:t>
            </a:r>
            <a:r>
              <a:rPr lang="de-DE" sz="1200" dirty="0" smtClean="0">
                <a:solidFill>
                  <a:schemeClr val="accent2"/>
                </a:solidFill>
                <a:latin typeface="Times"/>
                <a:cs typeface="Times"/>
              </a:rPr>
              <a:t>Ergebnisse</a:t>
            </a:r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          Ausbildung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Angelika Jung         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32" y="1372166"/>
            <a:ext cx="7032687" cy="502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6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VTS          Technik          </a:t>
            </a:r>
            <a:r>
              <a:rPr lang="de-DE" sz="1200" dirty="0" smtClean="0">
                <a:solidFill>
                  <a:srgbClr val="ED7D31"/>
                </a:solidFill>
                <a:latin typeface="Times"/>
                <a:cs typeface="Times"/>
              </a:rPr>
              <a:t>Ergebnisse</a:t>
            </a:r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          Ausbildung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Angelika Jung         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24681" y="1496909"/>
            <a:ext cx="638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Times"/>
                <a:cs typeface="Times"/>
              </a:rPr>
              <a:t>Kompetenzen auf der Metaebene</a:t>
            </a:r>
          </a:p>
        </p:txBody>
      </p:sp>
      <p:sp>
        <p:nvSpPr>
          <p:cNvPr id="5" name="Rechteck 4"/>
          <p:cNvSpPr/>
          <p:nvPr/>
        </p:nvSpPr>
        <p:spPr>
          <a:xfrm>
            <a:off x="1202002" y="2392786"/>
            <a:ext cx="74501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Sprachförderung (Wortschatz, Grammatik, komplexe Themen)</a:t>
            </a:r>
          </a:p>
          <a:p>
            <a:pPr marL="342900" indent="-342900">
              <a:buAutoNum type="arabicPeriod"/>
            </a:pPr>
            <a:endParaRPr lang="de-DE" dirty="0">
              <a:latin typeface="Times"/>
              <a:cs typeface="Times"/>
              <a:sym typeface="Wingdings" pitchFamily="2" charset="2"/>
            </a:endParaRPr>
          </a:p>
          <a:p>
            <a:pPr marL="342900" indent="-342900">
              <a:buAutoNum type="arabicPeriod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Soziale Kompetenz (Gesprächsregeln, zuhören, aufeinander beziehen</a:t>
            </a:r>
          </a:p>
          <a:p>
            <a:r>
              <a:rPr lang="de-DE" dirty="0">
                <a:latin typeface="Times"/>
                <a:cs typeface="Times"/>
                <a:sym typeface="Wingdings" pitchFamily="2" charset="2"/>
              </a:rPr>
              <a:t>      Wertschätzung der Gruppe )</a:t>
            </a:r>
          </a:p>
          <a:p>
            <a:pPr marL="342900" indent="-342900">
              <a:buAutoNum type="arabicPeriod"/>
            </a:pPr>
            <a:endParaRPr lang="de-DE" dirty="0">
              <a:latin typeface="Times"/>
              <a:cs typeface="Times"/>
              <a:sym typeface="Wingdings" pitchFamily="2" charset="2"/>
            </a:endParaRPr>
          </a:p>
          <a:p>
            <a:pPr marL="342900" indent="-342900">
              <a:buAutoNum type="arabicPeriod" startAt="3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Selbstbewusstsein, Selbstsicherheit, Selbstvertauen</a:t>
            </a:r>
          </a:p>
          <a:p>
            <a:pPr marL="342900" indent="-342900">
              <a:buAutoNum type="arabicPeriod" startAt="3"/>
            </a:pPr>
            <a:endParaRPr lang="de-DE" dirty="0">
              <a:latin typeface="Times"/>
              <a:cs typeface="Times"/>
              <a:sym typeface="Wingdings" pitchFamily="2" charset="2"/>
            </a:endParaRPr>
          </a:p>
          <a:p>
            <a:r>
              <a:rPr lang="de-DE" dirty="0">
                <a:latin typeface="Times"/>
                <a:cs typeface="Times"/>
                <a:sym typeface="Wingdings" pitchFamily="2" charset="2"/>
              </a:rPr>
              <a:t>4.   Demokratisches Bewusstsein </a:t>
            </a:r>
          </a:p>
          <a:p>
            <a:pPr marL="342900" indent="-342900">
              <a:buAutoNum type="arabicPeriod"/>
            </a:pPr>
            <a:endParaRPr lang="de-DE" dirty="0">
              <a:latin typeface="Times"/>
              <a:cs typeface="Times"/>
              <a:sym typeface="Wingdings" pitchFamily="2" charset="2"/>
            </a:endParaRPr>
          </a:p>
          <a:p>
            <a:endParaRPr lang="de-DE" b="1" dirty="0">
              <a:solidFill>
                <a:srgbClr val="ED7D31"/>
              </a:solidFill>
              <a:latin typeface="Times"/>
              <a:cs typeface="Times"/>
              <a:sym typeface="Wingdings" pitchFamily="2" charset="2"/>
            </a:endParaRPr>
          </a:p>
          <a:p>
            <a:endParaRPr lang="de-DE" dirty="0">
              <a:latin typeface="Times"/>
              <a:cs typeface="Times"/>
            </a:endParaRPr>
          </a:p>
          <a:p>
            <a:endParaRPr lang="de-DE" b="1" dirty="0">
              <a:solidFill>
                <a:srgbClr val="ED7D31"/>
              </a:solidFill>
              <a:latin typeface="Times"/>
              <a:cs typeface="Times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9758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VTS          Technik          </a:t>
            </a:r>
            <a:r>
              <a:rPr lang="de-DE" sz="1200" dirty="0" smtClean="0">
                <a:solidFill>
                  <a:srgbClr val="ED7D31"/>
                </a:solidFill>
                <a:latin typeface="Times"/>
                <a:cs typeface="Times"/>
              </a:rPr>
              <a:t>Ergebnisse</a:t>
            </a:r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          Ausbildung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Angelika Jung         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24681" y="1496909"/>
            <a:ext cx="638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Times"/>
                <a:cs typeface="Times"/>
              </a:rPr>
              <a:t>Wie unterstützt VTS den Lehrer/die Lehrerin?</a:t>
            </a:r>
          </a:p>
        </p:txBody>
      </p:sp>
      <p:sp>
        <p:nvSpPr>
          <p:cNvPr id="5" name="Rechteck 4"/>
          <p:cNvSpPr/>
          <p:nvPr/>
        </p:nvSpPr>
        <p:spPr>
          <a:xfrm>
            <a:off x="1190662" y="2154642"/>
            <a:ext cx="7631576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2"/>
                </a:solidFill>
                <a:latin typeface="Times"/>
                <a:cs typeface="Times"/>
                <a:sym typeface="Wingdings" pitchFamily="2" charset="2"/>
              </a:rPr>
              <a:t>Voraussetzung: Beherrschen der VTS-Moderationstechnik</a:t>
            </a:r>
          </a:p>
          <a:p>
            <a:pPr marL="342900" indent="-342900">
              <a:buAutoNum type="arabicPeriod"/>
            </a:pPr>
            <a:endParaRPr lang="de-DE" dirty="0">
              <a:solidFill>
                <a:schemeClr val="accent2"/>
              </a:solidFill>
              <a:latin typeface="Times"/>
              <a:cs typeface="Times"/>
              <a:sym typeface="Wingdings" pitchFamily="2" charset="2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Konzentrierte Atmosphäre in der Lerngruppe</a:t>
            </a:r>
          </a:p>
          <a:p>
            <a:endParaRPr lang="de-DE" dirty="0">
              <a:latin typeface="Times"/>
              <a:cs typeface="Times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Aktive Teilnahme in der Lerngruppe</a:t>
            </a:r>
          </a:p>
          <a:p>
            <a:pPr marL="285750" indent="-285750">
              <a:buFont typeface="Wingdings" charset="0"/>
              <a:buChar char="à"/>
            </a:pPr>
            <a:endParaRPr lang="de-DE" b="1" dirty="0">
              <a:solidFill>
                <a:srgbClr val="ED7D31"/>
              </a:solidFill>
              <a:latin typeface="Times"/>
              <a:cs typeface="Times"/>
              <a:sym typeface="Wingdings" pitchFamily="2" charset="2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Disziplinierte Gesprächsführung</a:t>
            </a:r>
            <a:endParaRPr lang="de-DE" b="1" dirty="0">
              <a:solidFill>
                <a:srgbClr val="ED7D31"/>
              </a:solidFill>
              <a:latin typeface="Times"/>
              <a:cs typeface="Times"/>
              <a:sym typeface="Wingdings" pitchFamily="2" charset="2"/>
            </a:endParaRPr>
          </a:p>
          <a:p>
            <a:endParaRPr lang="de-DE" dirty="0">
              <a:latin typeface="Times"/>
              <a:cs typeface="Times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Hilfe zur Selbsthilfe – Förderung des individuellen Problemlösungspotential</a:t>
            </a:r>
          </a:p>
          <a:p>
            <a:pPr marL="285750" indent="-285750">
              <a:buFont typeface="Wingdings" charset="0"/>
              <a:buChar char="à"/>
            </a:pPr>
            <a:endParaRPr lang="de-DE" dirty="0">
              <a:latin typeface="Times"/>
              <a:cs typeface="Times"/>
              <a:sym typeface="Wingdings" pitchFamily="2" charset="2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Individuellpotential erkennen und fördern (der/die  LehrerIn als PotentialförderIn)</a:t>
            </a:r>
          </a:p>
          <a:p>
            <a:pPr marL="285750" indent="-285750">
              <a:buFont typeface="Wingdings" charset="0"/>
              <a:buChar char="à"/>
            </a:pPr>
            <a:endParaRPr lang="de-DE" dirty="0">
              <a:latin typeface="Times"/>
              <a:cs typeface="Times"/>
              <a:sym typeface="Wingdings" pitchFamily="2" charset="2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DE" dirty="0">
                <a:latin typeface="Times"/>
                <a:cs typeface="Times"/>
                <a:sym typeface="Wingdings" pitchFamily="2" charset="2"/>
              </a:rPr>
              <a:t>Transkulturelle Plattform</a:t>
            </a:r>
          </a:p>
          <a:p>
            <a:pPr marL="285750" indent="-285750">
              <a:buFont typeface="Wingdings" charset="0"/>
              <a:buChar char="à"/>
            </a:pPr>
            <a:endParaRPr lang="de-DE" dirty="0">
              <a:latin typeface="Times"/>
              <a:cs typeface="Times"/>
              <a:sym typeface="Wingdings" pitchFamily="2" charset="2"/>
            </a:endParaRPr>
          </a:p>
          <a:p>
            <a:pPr marL="285750" indent="-285750">
              <a:buFont typeface="Wingdings" charset="0"/>
              <a:buChar char="à"/>
            </a:pPr>
            <a:endParaRPr lang="de-DE" dirty="0">
              <a:sym typeface="Wingdings" pitchFamily="2" charset="2"/>
            </a:endParaRPr>
          </a:p>
          <a:p>
            <a:endParaRPr lang="de-DE" dirty="0">
              <a:sym typeface="Wingdings" pitchFamily="2" charset="2"/>
            </a:endParaRPr>
          </a:p>
          <a:p>
            <a:endParaRPr lang="de-DE" b="1" dirty="0">
              <a:solidFill>
                <a:srgbClr val="ED7D31"/>
              </a:solidFill>
              <a:latin typeface="Times"/>
              <a:cs typeface="Times"/>
              <a:sym typeface="Wingdings" pitchFamily="2" charset="2"/>
            </a:endParaRPr>
          </a:p>
          <a:p>
            <a:endParaRPr lang="de-DE" dirty="0">
              <a:latin typeface="Times"/>
              <a:cs typeface="Times"/>
            </a:endParaRPr>
          </a:p>
          <a:p>
            <a:pPr marL="285750" indent="-285750">
              <a:buFont typeface="Wingdings" charset="0"/>
              <a:buChar char="à"/>
            </a:pPr>
            <a:endParaRPr lang="de-DE" dirty="0">
              <a:solidFill>
                <a:srgbClr val="ED7D31"/>
              </a:solidFill>
              <a:latin typeface="Times"/>
              <a:cs typeface="Times"/>
              <a:sym typeface="Wingdings" pitchFamily="2" charset="2"/>
            </a:endParaRPr>
          </a:p>
          <a:p>
            <a:endParaRPr lang="de-DE" dirty="0">
              <a:sym typeface="Wingdings" pitchFamily="2" charset="2"/>
            </a:endParaRPr>
          </a:p>
          <a:p>
            <a:endParaRPr lang="de-DE" dirty="0">
              <a:latin typeface="Times"/>
              <a:cs typeface="Times"/>
            </a:endParaRPr>
          </a:p>
          <a:p>
            <a:endParaRPr lang="de-DE" b="1" dirty="0">
              <a:solidFill>
                <a:srgbClr val="ED7D31"/>
              </a:solidFill>
              <a:latin typeface="Times"/>
              <a:cs typeface="Times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2417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VTS          Technik          </a:t>
            </a:r>
            <a:r>
              <a:rPr lang="de-DE" sz="1200" dirty="0" smtClean="0">
                <a:solidFill>
                  <a:srgbClr val="ED7D31"/>
                </a:solidFill>
                <a:latin typeface="Times"/>
                <a:cs typeface="Times"/>
              </a:rPr>
              <a:t>Ergebnisse</a:t>
            </a:r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          Ausbildung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384045"/>
                </a:solidFill>
                <a:latin typeface="Times"/>
                <a:cs typeface="Times"/>
              </a:rPr>
              <a:t>Angelika Jung         Institut für</a:t>
            </a:r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5209" y="1168043"/>
            <a:ext cx="663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Times"/>
                <a:cs typeface="Times"/>
              </a:rPr>
              <a:t>Evaluierung von VTS - Pretest</a:t>
            </a:r>
          </a:p>
        </p:txBody>
      </p:sp>
      <p:pic>
        <p:nvPicPr>
          <p:cNvPr id="11" name="Bild 10" descr="Luise_pre_seite_01_26.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28" y="1539244"/>
            <a:ext cx="3537968" cy="5006672"/>
          </a:xfrm>
          <a:prstGeom prst="rect">
            <a:avLst/>
          </a:prstGeom>
        </p:spPr>
      </p:pic>
      <p:pic>
        <p:nvPicPr>
          <p:cNvPr id="12" name="Bild 11" descr="Luise_pre_seite_02_26.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16" y="1734015"/>
            <a:ext cx="3356533" cy="47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4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VTS          Technik          </a:t>
            </a:r>
            <a:r>
              <a:rPr lang="de-DE" sz="1200" dirty="0" smtClean="0">
                <a:solidFill>
                  <a:srgbClr val="ED7D31"/>
                </a:solidFill>
                <a:latin typeface="Times"/>
                <a:cs typeface="Times"/>
              </a:rPr>
              <a:t>Ergebnisse</a:t>
            </a:r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          Ausbildung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384045"/>
                </a:solidFill>
                <a:latin typeface="Times"/>
                <a:cs typeface="Times"/>
              </a:rPr>
              <a:t>Angelika Jung         Institut für</a:t>
            </a:r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79322" y="1168043"/>
            <a:ext cx="643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Times"/>
                <a:cs typeface="Times"/>
              </a:rPr>
              <a:t>Evaluierung von VTS  - Posttest</a:t>
            </a:r>
          </a:p>
        </p:txBody>
      </p:sp>
      <p:pic>
        <p:nvPicPr>
          <p:cNvPr id="5" name="Bild 4" descr="Luise_post_seite_01_3.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42" y="1519591"/>
            <a:ext cx="3571985" cy="5054810"/>
          </a:xfrm>
          <a:prstGeom prst="rect">
            <a:avLst/>
          </a:prstGeom>
        </p:spPr>
      </p:pic>
      <p:pic>
        <p:nvPicPr>
          <p:cNvPr id="7" name="Bild 6" descr="Luise_post_seite_02_3.1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04" y="1440207"/>
            <a:ext cx="3447183" cy="48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4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VTS          Technik          Ergebnisse          </a:t>
            </a:r>
            <a:r>
              <a:rPr lang="de-DE" sz="1200" dirty="0" smtClean="0">
                <a:solidFill>
                  <a:schemeClr val="accent2"/>
                </a:solidFill>
                <a:latin typeface="Times"/>
                <a:cs typeface="Times"/>
              </a:rPr>
              <a:t>Ausbildung</a:t>
            </a:r>
            <a:endParaRPr lang="de-DE" sz="1200" dirty="0">
              <a:solidFill>
                <a:schemeClr val="accent2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384045"/>
                </a:solidFill>
                <a:latin typeface="Times"/>
                <a:cs typeface="Times"/>
              </a:rPr>
              <a:t>Angelika Jung         Institut für</a:t>
            </a:r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58700" y="1372167"/>
            <a:ext cx="635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Times"/>
                <a:cs typeface="Times"/>
              </a:rPr>
              <a:t>VTS-Ausbildung (2 Jahre)</a:t>
            </a:r>
          </a:p>
        </p:txBody>
      </p:sp>
      <p:sp>
        <p:nvSpPr>
          <p:cNvPr id="11" name="Rechteck 10"/>
          <p:cNvSpPr/>
          <p:nvPr/>
        </p:nvSpPr>
        <p:spPr>
          <a:xfrm>
            <a:off x="1236020" y="1859797"/>
            <a:ext cx="6781104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AT" b="1" dirty="0">
              <a:latin typeface="Times"/>
              <a:cs typeface="Times"/>
              <a:sym typeface="Wingdings" pitchFamily="2" charset="2"/>
            </a:endParaRPr>
          </a:p>
          <a:p>
            <a:r>
              <a:rPr lang="de-AT" b="1" dirty="0">
                <a:latin typeface="Times"/>
                <a:cs typeface="Times"/>
                <a:sym typeface="Wingdings" pitchFamily="2" charset="2"/>
              </a:rPr>
              <a:t>Jahr 1 </a:t>
            </a:r>
            <a:endParaRPr lang="de-AT" dirty="0">
              <a:latin typeface="Times"/>
              <a:cs typeface="Times"/>
              <a:sym typeface="Wingdings" pitchFamily="2" charset="2"/>
            </a:endParaRPr>
          </a:p>
          <a:p>
            <a:r>
              <a:rPr lang="de-AT" dirty="0">
                <a:latin typeface="Times"/>
                <a:cs typeface="Times"/>
                <a:sym typeface="Wingdings" pitchFamily="2" charset="2"/>
              </a:rPr>
              <a:t>Erlernen der Moderationstechnik mit gezielter Aufgabenstellung: </a:t>
            </a:r>
          </a:p>
          <a:p>
            <a:r>
              <a:rPr lang="de-AT" dirty="0">
                <a:latin typeface="Times"/>
                <a:cs typeface="Times"/>
                <a:sym typeface="Wingdings" pitchFamily="2" charset="2"/>
              </a:rPr>
              <a:t>	- Sprachförderung</a:t>
            </a:r>
          </a:p>
          <a:p>
            <a:r>
              <a:rPr lang="de-AT" dirty="0">
                <a:latin typeface="Times"/>
                <a:cs typeface="Times"/>
                <a:sym typeface="Wingdings" pitchFamily="2" charset="2"/>
              </a:rPr>
              <a:t>	- soziale Kompetenz</a:t>
            </a:r>
          </a:p>
          <a:p>
            <a:r>
              <a:rPr lang="de-AT" dirty="0">
                <a:latin typeface="Times"/>
                <a:cs typeface="Times"/>
                <a:sym typeface="Wingdings" pitchFamily="2" charset="2"/>
              </a:rPr>
              <a:t>	- Toleranz und Wertschätzung</a:t>
            </a:r>
          </a:p>
          <a:p>
            <a:r>
              <a:rPr lang="de-AT" dirty="0">
                <a:latin typeface="Times"/>
                <a:cs typeface="Times"/>
                <a:sym typeface="Wingdings" pitchFamily="2" charset="2"/>
              </a:rPr>
              <a:t>	- Selbtbewusstsein</a:t>
            </a:r>
          </a:p>
          <a:p>
            <a:endParaRPr lang="de-AT" dirty="0">
              <a:latin typeface="Times"/>
              <a:cs typeface="Times"/>
              <a:sym typeface="Wingdings" pitchFamily="2" charset="2"/>
            </a:endParaRPr>
          </a:p>
          <a:p>
            <a:endParaRPr lang="de-AT" dirty="0">
              <a:latin typeface="Times"/>
              <a:cs typeface="Times"/>
              <a:sym typeface="Wingdings" pitchFamily="2" charset="2"/>
            </a:endParaRPr>
          </a:p>
          <a:p>
            <a:r>
              <a:rPr lang="de-AT" b="1" dirty="0">
                <a:latin typeface="Times"/>
                <a:cs typeface="Times"/>
                <a:sym typeface="Wingdings" pitchFamily="2" charset="2"/>
              </a:rPr>
              <a:t>Jahr 2</a:t>
            </a:r>
            <a:endParaRPr lang="de-AT" dirty="0">
              <a:latin typeface="Times"/>
              <a:cs typeface="Times"/>
              <a:sym typeface="Wingdings" pitchFamily="2" charset="2"/>
            </a:endParaRPr>
          </a:p>
          <a:p>
            <a:r>
              <a:rPr lang="de-AT" dirty="0">
                <a:latin typeface="Times"/>
                <a:cs typeface="Times"/>
                <a:sym typeface="Wingdings" pitchFamily="2" charset="2"/>
              </a:rPr>
              <a:t>Erkennen von Denkstrukturen / Förderung von Potentialen </a:t>
            </a:r>
          </a:p>
          <a:p>
            <a:endParaRPr lang="de-AT" dirty="0">
              <a:latin typeface="Times"/>
              <a:cs typeface="Times"/>
              <a:sym typeface="Wingdings" pitchFamily="2" charset="2"/>
            </a:endParaRPr>
          </a:p>
          <a:p>
            <a:r>
              <a:rPr lang="de-DE">
                <a:latin typeface="Times"/>
                <a:cs typeface="Times"/>
              </a:rPr>
              <a:t>	</a:t>
            </a:r>
          </a:p>
          <a:p>
            <a:r>
              <a:rPr lang="de-DE"/>
              <a:t> </a:t>
            </a:r>
          </a:p>
          <a:p>
            <a:endParaRPr lang="de-AT" dirty="0">
              <a:latin typeface="Times"/>
              <a:cs typeface="Times"/>
              <a:sym typeface="Wingdings" pitchFamily="2" charset="2"/>
            </a:endParaRPr>
          </a:p>
          <a:p>
            <a:endParaRPr lang="de-DE" dirty="0">
              <a:latin typeface="Times"/>
              <a:cs typeface="Times"/>
            </a:endParaRPr>
          </a:p>
          <a:p>
            <a:endParaRPr lang="de-AT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719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accent2"/>
                </a:solidFill>
                <a:latin typeface="Times"/>
                <a:cs typeface="Times"/>
              </a:rPr>
              <a:t>Ad 1 </a:t>
            </a:r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         Ad 2          A 3        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1620000" y="1269960"/>
            <a:ext cx="6422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400" dirty="0" smtClean="0">
                <a:solidFill>
                  <a:srgbClr val="ED7D31"/>
                </a:solidFill>
              </a:rPr>
              <a:t>Ad 1) Kann </a:t>
            </a:r>
            <a:r>
              <a:rPr lang="de-AT" sz="2400" dirty="0">
                <a:solidFill>
                  <a:srgbClr val="ED7D31"/>
                </a:solidFill>
              </a:rPr>
              <a:t>man den eigenen Augen (</a:t>
            </a:r>
            <a:r>
              <a:rPr lang="de-AT" sz="2400" dirty="0" err="1">
                <a:solidFill>
                  <a:srgbClr val="ED7D31"/>
                </a:solidFill>
              </a:rPr>
              <a:t>ver</a:t>
            </a:r>
            <a:r>
              <a:rPr lang="de-AT" sz="2400" dirty="0">
                <a:solidFill>
                  <a:srgbClr val="ED7D31"/>
                </a:solidFill>
              </a:rPr>
              <a:t>-)trauen?</a:t>
            </a:r>
          </a:p>
        </p:txBody>
      </p:sp>
      <p:pic>
        <p:nvPicPr>
          <p:cNvPr id="11" name="Picture 2" descr="https://upload.wikimedia.org/wikipedia/commons/thumb/5/59/Wahrnehmung_gesetzt_Kontext.jpg/220px-Wahrnehmung_gesetzt_Kontex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08" y="1969576"/>
            <a:ext cx="2095500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upload.wikimedia.org/wikipedia/commons/thumb/d/d2/Caf%C3%A9_wall.svg/220px-Caf%C3%A9_wall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47" y="1965535"/>
            <a:ext cx="20955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620001" y="3400070"/>
            <a:ext cx="72924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AT" dirty="0" smtClean="0">
                <a:sym typeface="Wingdings" panose="05000000000000000000" pitchFamily="2" charset="2"/>
              </a:rPr>
              <a:t>Komplexe Verarbeitung der optischen Informationen im Gehirn liefert</a:t>
            </a:r>
          </a:p>
          <a:p>
            <a:r>
              <a:rPr lang="de-AT" dirty="0">
                <a:sym typeface="Wingdings" panose="05000000000000000000" pitchFamily="2" charset="2"/>
              </a:rPr>
              <a:t> </a:t>
            </a:r>
            <a:r>
              <a:rPr lang="de-AT" dirty="0" smtClean="0">
                <a:sym typeface="Wingdings" panose="05000000000000000000" pitchFamily="2" charset="2"/>
              </a:rPr>
              <a:t>    individuelles Ergebnis (Selektion, Erinnerung, Emotion, …)</a:t>
            </a:r>
          </a:p>
          <a:p>
            <a:r>
              <a:rPr lang="de-AT" dirty="0" smtClean="0">
                <a:sym typeface="Wingdings" panose="05000000000000000000" pitchFamily="2" charset="2"/>
              </a:rPr>
              <a:t>     subjektive Wahrnehmung</a:t>
            </a:r>
          </a:p>
          <a:p>
            <a:endParaRPr lang="de-AT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charset="0"/>
              <a:buChar char="à"/>
            </a:pPr>
            <a:r>
              <a:rPr lang="de-AT" dirty="0" smtClean="0"/>
              <a:t>Sinnesempfindung kein 1:1 Abbild der Realität &amp; Problematik der   Erinnerung</a:t>
            </a:r>
            <a:endParaRPr lang="de-AT" dirty="0"/>
          </a:p>
        </p:txBody>
      </p:sp>
      <p:sp>
        <p:nvSpPr>
          <p:cNvPr id="14" name="Textfeld 13"/>
          <p:cNvSpPr txBox="1"/>
          <p:nvPr/>
        </p:nvSpPr>
        <p:spPr>
          <a:xfrm>
            <a:off x="1620000" y="5206007"/>
            <a:ext cx="684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~&gt;</a:t>
            </a:r>
            <a:r>
              <a:rPr lang="de-AT" dirty="0" smtClean="0"/>
              <a:t> Philosophie (Erkenntnistheorie, Ontologie), Psychologie, Medizin, …</a:t>
            </a:r>
            <a:endParaRPr lang="de-AT" dirty="0"/>
          </a:p>
        </p:txBody>
      </p:sp>
      <p:sp>
        <p:nvSpPr>
          <p:cNvPr id="15" name="Textfeld 14"/>
          <p:cNvSpPr txBox="1"/>
          <p:nvPr/>
        </p:nvSpPr>
        <p:spPr>
          <a:xfrm>
            <a:off x="1620000" y="5791121"/>
            <a:ext cx="5779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ED7D31"/>
                </a:solidFill>
              </a:rPr>
              <a:t>Antwort: Nein, man kann den eigenen Augen nicht trauen</a:t>
            </a:r>
            <a:endParaRPr lang="de-AT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3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VTS          Technik          Ergebnisse          </a:t>
            </a:r>
            <a:r>
              <a:rPr lang="de-DE" sz="1200" dirty="0" smtClean="0">
                <a:solidFill>
                  <a:schemeClr val="accent2"/>
                </a:solidFill>
                <a:latin typeface="Times"/>
                <a:cs typeface="Times"/>
              </a:rPr>
              <a:t>Ausbildung</a:t>
            </a:r>
            <a:endParaRPr lang="de-DE" sz="1200" dirty="0">
              <a:solidFill>
                <a:schemeClr val="accent2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384045"/>
                </a:solidFill>
                <a:latin typeface="Times"/>
                <a:cs typeface="Times"/>
              </a:rPr>
              <a:t>Angelika Jung         Institut für</a:t>
            </a:r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67982" y="1281445"/>
            <a:ext cx="643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Times"/>
                <a:cs typeface="Times"/>
              </a:rPr>
              <a:t>VTS-Ausbildung (2 Jahre  -  8 Module)</a:t>
            </a:r>
          </a:p>
        </p:txBody>
      </p:sp>
      <p:sp>
        <p:nvSpPr>
          <p:cNvPr id="11" name="Rechteck 10"/>
          <p:cNvSpPr/>
          <p:nvPr/>
        </p:nvSpPr>
        <p:spPr>
          <a:xfrm>
            <a:off x="1236020" y="1825776"/>
            <a:ext cx="7268708" cy="5755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latin typeface="Times"/>
                <a:cs typeface="Times"/>
                <a:sym typeface="Wingdings" pitchFamily="2" charset="2"/>
              </a:rPr>
              <a:t>Jahr 1 -  </a:t>
            </a:r>
            <a:r>
              <a:rPr lang="de-AT" dirty="0">
                <a:latin typeface="Times"/>
                <a:cs typeface="Times"/>
                <a:sym typeface="Wingdings" pitchFamily="2" charset="2"/>
              </a:rPr>
              <a:t>Erlernen der Moderationstechnik / Teamtraining</a:t>
            </a:r>
          </a:p>
          <a:p>
            <a:endParaRPr lang="de-AT" dirty="0">
              <a:latin typeface="Times"/>
              <a:cs typeface="Times"/>
              <a:sym typeface="Wingdings" pitchFamily="2" charset="2"/>
            </a:endParaRPr>
          </a:p>
          <a:p>
            <a:r>
              <a:rPr lang="de-DE"/>
              <a:t>	</a:t>
            </a:r>
            <a:r>
              <a:rPr lang="de-DE" sz="1600">
                <a:latin typeface="Times"/>
                <a:cs typeface="Times"/>
              </a:rPr>
              <a:t>- 1 1/2 tägigen VTS-Basis Workshop </a:t>
            </a:r>
          </a:p>
          <a:p>
            <a:endParaRPr lang="de-DE" sz="1600">
              <a:latin typeface="Times"/>
              <a:cs typeface="Times"/>
            </a:endParaRPr>
          </a:p>
          <a:p>
            <a:r>
              <a:rPr lang="de-DE" sz="1600">
                <a:latin typeface="Times"/>
                <a:cs typeface="Times"/>
              </a:rPr>
              <a:t>	- Nach dem Workshop sofortiger Beginn im Unterricht 	     	  	  (Materila steht zur Verfügung)</a:t>
            </a:r>
          </a:p>
          <a:p>
            <a:endParaRPr lang="de-DE" sz="1600">
              <a:latin typeface="Times"/>
              <a:cs typeface="Times"/>
            </a:endParaRPr>
          </a:p>
          <a:p>
            <a:r>
              <a:rPr lang="de-DE" sz="1600">
                <a:latin typeface="Times"/>
                <a:cs typeface="Times"/>
              </a:rPr>
              <a:t>	- Schreibproben um den Fortschritt im Denken der Schüler </a:t>
            </a:r>
          </a:p>
          <a:p>
            <a:r>
              <a:rPr lang="de-DE" sz="1600">
                <a:latin typeface="Times"/>
                <a:cs typeface="Times"/>
              </a:rPr>
              <a:t>	  zu dokumentieren</a:t>
            </a:r>
          </a:p>
          <a:p>
            <a:endParaRPr lang="de-DE" sz="1600">
              <a:latin typeface="Times"/>
              <a:cs typeface="Times"/>
            </a:endParaRPr>
          </a:p>
          <a:p>
            <a:r>
              <a:rPr lang="de-DE" sz="1600">
                <a:latin typeface="Times"/>
                <a:cs typeface="Times"/>
              </a:rPr>
              <a:t>	- Im Laufe des Schuljahres werden neun VTS- Unterrichts-  </a:t>
            </a:r>
          </a:p>
          <a:p>
            <a:r>
              <a:rPr lang="de-DE" sz="1600">
                <a:latin typeface="Times"/>
                <a:cs typeface="Times"/>
              </a:rPr>
              <a:t>                    stunden im Abstand von 2 bis 3 Wochen durchführen und reflektiert  	  Wenn möglich wird eine 10. Stunde in einem örtlichen Museum moderiert. </a:t>
            </a:r>
          </a:p>
          <a:p>
            <a:endParaRPr lang="de-DE" sz="1600">
              <a:latin typeface="Times"/>
              <a:cs typeface="Times"/>
            </a:endParaRPr>
          </a:p>
          <a:p>
            <a:endParaRPr lang="de-DE" sz="1600">
              <a:latin typeface="Times"/>
              <a:cs typeface="Times"/>
            </a:endParaRPr>
          </a:p>
          <a:p>
            <a:endParaRPr lang="de-DE" sz="1600">
              <a:latin typeface="Times"/>
              <a:cs typeface="Times"/>
            </a:endParaRPr>
          </a:p>
          <a:p>
            <a:endParaRPr lang="de-DE" sz="1600">
              <a:latin typeface="Times"/>
              <a:cs typeface="Times"/>
            </a:endParaRPr>
          </a:p>
          <a:p>
            <a:endParaRPr lang="de-DE" sz="1600">
              <a:latin typeface="Times"/>
              <a:cs typeface="Times"/>
            </a:endParaRPr>
          </a:p>
          <a:p>
            <a:endParaRPr lang="de-DE" sz="1600">
              <a:latin typeface="Times"/>
              <a:cs typeface="Times"/>
            </a:endParaRPr>
          </a:p>
          <a:p>
            <a:endParaRPr lang="de-DE" sz="1600">
              <a:latin typeface="Times"/>
              <a:cs typeface="Times"/>
            </a:endParaRPr>
          </a:p>
          <a:p>
            <a:endParaRPr lang="de-DE" sz="1600">
              <a:latin typeface="Times"/>
              <a:cs typeface="Times"/>
            </a:endParaRPr>
          </a:p>
          <a:p>
            <a:r>
              <a:rPr lang="de-DE" sz="1600">
                <a:latin typeface="Times"/>
                <a:cs typeface="Times"/>
              </a:rPr>
              <a:t>		</a:t>
            </a:r>
          </a:p>
          <a:p>
            <a:r>
              <a:rPr lang="de-DE" sz="1600">
                <a:latin typeface="Times"/>
                <a:cs typeface="Times"/>
              </a:rPr>
              <a:t>	- Supervision, Coaching  und Erfahrungsaustausch finden auf  On-line-   </a:t>
            </a:r>
          </a:p>
          <a:p>
            <a:r>
              <a:rPr lang="de-DE" sz="1600">
                <a:latin typeface="Times"/>
                <a:cs typeface="Times"/>
              </a:rPr>
              <a:t>                    Plattform statt.</a:t>
            </a:r>
          </a:p>
          <a:p>
            <a:endParaRPr lang="de-DE" sz="1600">
              <a:latin typeface="Times"/>
              <a:cs typeface="Times"/>
            </a:endParaRPr>
          </a:p>
          <a:p>
            <a:r>
              <a:rPr lang="de-DE">
                <a:latin typeface="Times"/>
                <a:cs typeface="Times"/>
              </a:rPr>
              <a:t>	</a:t>
            </a:r>
          </a:p>
          <a:p>
            <a:r>
              <a:rPr lang="de-DE"/>
              <a:t> </a:t>
            </a:r>
          </a:p>
          <a:p>
            <a:endParaRPr lang="de-AT" dirty="0">
              <a:latin typeface="Times"/>
              <a:cs typeface="Times"/>
              <a:sym typeface="Wingdings" pitchFamily="2" charset="2"/>
            </a:endParaRPr>
          </a:p>
          <a:p>
            <a:endParaRPr lang="de-DE" dirty="0">
              <a:latin typeface="Times"/>
              <a:cs typeface="Times"/>
            </a:endParaRPr>
          </a:p>
          <a:p>
            <a:endParaRPr lang="de-AT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3247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3840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iegel Angelika ne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" y="54000"/>
            <a:ext cx="952535" cy="9575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VTS          Technik          Ergebnisse          Ausbildung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53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384045"/>
                </a:solidFill>
                <a:latin typeface="Times"/>
                <a:cs typeface="Times"/>
              </a:rPr>
              <a:t>Angelika Jung         Institut für</a:t>
            </a:r>
            <a:r>
              <a:rPr lang="de-DE" sz="1000" dirty="0" smtClean="0">
                <a:solidFill>
                  <a:srgbClr val="384045"/>
                </a:solidFill>
                <a:latin typeface="Times"/>
                <a:cs typeface="Times"/>
              </a:rPr>
              <a:t>Institut für Visuelle Bildung        </a:t>
            </a:r>
            <a:r>
              <a:rPr lang="de-DE" sz="1000" dirty="0" err="1" smtClean="0">
                <a:solidFill>
                  <a:srgbClr val="384045"/>
                </a:solidFill>
                <a:latin typeface="Times"/>
                <a:cs typeface="Times"/>
              </a:rPr>
              <a:t>www.visbild.com</a:t>
            </a:r>
            <a:endParaRPr lang="de-DE" sz="1000" dirty="0">
              <a:solidFill>
                <a:srgbClr val="384045"/>
              </a:solidFill>
              <a:latin typeface="Times"/>
              <a:cs typeface="Time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438021" y="2846396"/>
            <a:ext cx="3934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latin typeface="Times"/>
                <a:cs typeface="Times"/>
              </a:rPr>
              <a:t>Instiut für Visuelle Bildung</a:t>
            </a:r>
          </a:p>
          <a:p>
            <a:r>
              <a:rPr lang="de-DE" sz="2400">
                <a:latin typeface="Times"/>
                <a:cs typeface="Times"/>
              </a:rPr>
              <a:t>Angelika Jung</a:t>
            </a:r>
          </a:p>
          <a:p>
            <a:r>
              <a:rPr lang="de-DE" sz="2400">
                <a:latin typeface="Times"/>
                <a:cs typeface="Times"/>
                <a:hlinkClick r:id="rId3"/>
              </a:rPr>
              <a:t>www.visbild.com</a:t>
            </a:r>
            <a:endParaRPr lang="de-DE" sz="2400">
              <a:latin typeface="Times"/>
              <a:cs typeface="Times"/>
            </a:endParaRPr>
          </a:p>
          <a:p>
            <a:r>
              <a:rPr lang="de-DE" sz="2400">
                <a:latin typeface="Times"/>
                <a:cs typeface="Times"/>
              </a:rPr>
              <a:t>angelika.jung@visbild.com</a:t>
            </a:r>
          </a:p>
        </p:txBody>
      </p:sp>
    </p:spTree>
    <p:extLst>
      <p:ext uri="{BB962C8B-B14F-4D97-AF65-F5344CB8AC3E}">
        <p14:creationId xmlns:p14="http://schemas.microsoft.com/office/powerpoint/2010/main" val="45743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accent2"/>
                </a:solidFill>
                <a:latin typeface="Times"/>
                <a:cs typeface="Times"/>
              </a:rPr>
              <a:t>Ad 1 </a:t>
            </a:r>
            <a:r>
              <a:rPr lang="de-DE" sz="1200" dirty="0" smtClean="0">
                <a:solidFill>
                  <a:schemeClr val="bg1"/>
                </a:solidFill>
                <a:latin typeface="Times"/>
                <a:cs typeface="Times"/>
              </a:rPr>
              <a:t>         Ad 2          A 3        </a:t>
            </a:r>
            <a:endParaRPr lang="de-DE" sz="12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1620000" y="1269960"/>
            <a:ext cx="6422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400" dirty="0" smtClean="0">
                <a:solidFill>
                  <a:srgbClr val="ED7D31"/>
                </a:solidFill>
              </a:rPr>
              <a:t>Ad 1) Kann </a:t>
            </a:r>
            <a:r>
              <a:rPr lang="de-AT" sz="2400" dirty="0">
                <a:solidFill>
                  <a:srgbClr val="ED7D31"/>
                </a:solidFill>
              </a:rPr>
              <a:t>man den eigenen Augen (</a:t>
            </a:r>
            <a:r>
              <a:rPr lang="de-AT" sz="2400" dirty="0" err="1">
                <a:solidFill>
                  <a:srgbClr val="ED7D31"/>
                </a:solidFill>
              </a:rPr>
              <a:t>ver</a:t>
            </a:r>
            <a:r>
              <a:rPr lang="de-AT" sz="2400" dirty="0">
                <a:solidFill>
                  <a:srgbClr val="ED7D31"/>
                </a:solidFill>
              </a:rPr>
              <a:t>-)trauen?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474153" y="1950520"/>
            <a:ext cx="5810205" cy="17543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Antwort 1: Nein, man kann den eigenen Augen nicht trauen</a:t>
            </a:r>
          </a:p>
          <a:p>
            <a:r>
              <a:rPr lang="de-AT" dirty="0" smtClean="0"/>
              <a:t>… bezogen auf einen binär (wahr/falsch) orientierte an naturwissenschaftlich-objektivistisch Kategorien ausge-</a:t>
            </a:r>
          </a:p>
          <a:p>
            <a:r>
              <a:rPr lang="de-AT" dirty="0" smtClean="0"/>
              <a:t>richteten Zugang.</a:t>
            </a:r>
          </a:p>
          <a:p>
            <a:endParaRPr lang="de-AT" dirty="0" smtClean="0"/>
          </a:p>
          <a:p>
            <a:r>
              <a:rPr lang="de-AT" dirty="0" smtClean="0"/>
              <a:t>… der seine Berechtigung hat!</a:t>
            </a:r>
            <a:endParaRPr lang="de-AT" dirty="0"/>
          </a:p>
        </p:txBody>
      </p:sp>
      <p:pic>
        <p:nvPicPr>
          <p:cNvPr id="17" name="Picture 4" descr="https://upload.wikimedia.org/wikipedia/commons/6/61/Knie_m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744" y="2324987"/>
            <a:ext cx="1846864" cy="184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/>
          <p:cNvSpPr/>
          <p:nvPr/>
        </p:nvSpPr>
        <p:spPr>
          <a:xfrm>
            <a:off x="1406115" y="3901037"/>
            <a:ext cx="4847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/>
              <a:t>Das visuelle System umfasst das Auge mit Netzhaut (Retina), den Sehnerv, Teile des Thalamus und des Hirnstamms sowie die </a:t>
            </a:r>
            <a:r>
              <a:rPr lang="de-AT" dirty="0" err="1" smtClean="0"/>
              <a:t>Sehrinde</a:t>
            </a:r>
            <a:r>
              <a:rPr lang="de-AT" dirty="0" smtClean="0"/>
              <a:t>.</a:t>
            </a:r>
            <a:endParaRPr lang="de-AT" dirty="0"/>
          </a:p>
        </p:txBody>
      </p:sp>
      <p:pic>
        <p:nvPicPr>
          <p:cNvPr id="19" name="Picture 6" descr="http://www.allmystery.de/dateien/gw68645,1292571407,grafik_kas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06" y="4567802"/>
            <a:ext cx="1807672" cy="12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1292719" y="5182482"/>
            <a:ext cx="3680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dirty="0"/>
              <a:t>k</a:t>
            </a:r>
            <a:r>
              <a:rPr lang="de-AT" dirty="0" smtClean="0"/>
              <a:t>ognitive (Erinnerung!)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dirty="0" smtClean="0"/>
              <a:t>affektiv-emotionale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dirty="0"/>
              <a:t>k</a:t>
            </a:r>
            <a:r>
              <a:rPr lang="de-AT" dirty="0" smtClean="0"/>
              <a:t>örperliche</a:t>
            </a:r>
          </a:p>
          <a:p>
            <a:r>
              <a:rPr lang="de-AT" dirty="0"/>
              <a:t>             </a:t>
            </a:r>
            <a:r>
              <a:rPr lang="de-AT" dirty="0" smtClean="0"/>
              <a:t>Aspekte des „Sehens“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54000" y="3918857"/>
            <a:ext cx="74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ABER: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19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accent2"/>
                </a:solidFill>
                <a:latin typeface="Times"/>
                <a:cs typeface="Times"/>
              </a:rPr>
              <a:t>Ad 1 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 Ad 2          A 3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620000" y="1934883"/>
            <a:ext cx="6527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/>
              <a:t>Antwort:   </a:t>
            </a:r>
            <a:r>
              <a:rPr lang="de-AT" sz="2400" b="1" dirty="0" smtClean="0"/>
              <a:t>Ja</a:t>
            </a:r>
            <a:r>
              <a:rPr lang="de-AT" sz="2400" dirty="0" smtClean="0"/>
              <a:t>, man kann den eigenen Augen trauen,</a:t>
            </a:r>
          </a:p>
          <a:p>
            <a:r>
              <a:rPr lang="de-AT" sz="2400" dirty="0" smtClean="0"/>
              <a:t>	     man sollte den eigenen Augen vertrauen</a:t>
            </a:r>
            <a:endParaRPr lang="de-AT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1830062" y="4731086"/>
            <a:ext cx="39211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Sehen: Sinnessystem für Wahrnehmung</a:t>
            </a:r>
          </a:p>
          <a:p>
            <a:r>
              <a:rPr lang="de-AT" dirty="0"/>
              <a:t>s</a:t>
            </a:r>
            <a:r>
              <a:rPr lang="de-AT" dirty="0" smtClean="0"/>
              <a:t>ehen, 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AT" dirty="0"/>
              <a:t>s</a:t>
            </a:r>
            <a:r>
              <a:rPr lang="de-AT" dirty="0" smtClean="0"/>
              <a:t>ich selbst (Innenwelt) und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AT" dirty="0" smtClean="0"/>
              <a:t>„die Welt“ (Außenwelt)</a:t>
            </a:r>
          </a:p>
          <a:p>
            <a:r>
              <a:rPr lang="de-AT" dirty="0"/>
              <a:t>w</a:t>
            </a:r>
            <a:r>
              <a:rPr lang="de-AT" dirty="0" smtClean="0"/>
              <a:t>ahrnehmen zu können.</a:t>
            </a:r>
          </a:p>
        </p:txBody>
      </p:sp>
      <p:sp>
        <p:nvSpPr>
          <p:cNvPr id="14" name="Rechteck 13"/>
          <p:cNvSpPr/>
          <p:nvPr/>
        </p:nvSpPr>
        <p:spPr>
          <a:xfrm>
            <a:off x="1620000" y="2763460"/>
            <a:ext cx="5917004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/>
              <a:t>„VTS“</a:t>
            </a:r>
          </a:p>
          <a:p>
            <a:r>
              <a:rPr lang="de-AT" dirty="0" smtClean="0"/>
              <a:t>1970s: Abigail </a:t>
            </a:r>
            <a:r>
              <a:rPr lang="de-AT" dirty="0" err="1" smtClean="0"/>
              <a:t>Housen</a:t>
            </a:r>
            <a:r>
              <a:rPr lang="de-AT" dirty="0" smtClean="0"/>
              <a:t> </a:t>
            </a:r>
          </a:p>
          <a:p>
            <a:pPr marL="285750" indent="-285750">
              <a:buFont typeface="Wingdings" charset="0"/>
              <a:buChar char="à"/>
            </a:pPr>
            <a:r>
              <a:rPr lang="de-AT" dirty="0" smtClean="0">
                <a:sym typeface="Wingdings" panose="05000000000000000000" pitchFamily="2" charset="2"/>
              </a:rPr>
              <a:t>Stufenkonzept visueller Wahrnehmung</a:t>
            </a:r>
          </a:p>
          <a:p>
            <a:pPr marL="285750" indent="-285750">
              <a:buFont typeface="Wingdings" charset="0"/>
              <a:buChar char="à"/>
            </a:pPr>
            <a:r>
              <a:rPr lang="de-AT" dirty="0" smtClean="0">
                <a:sym typeface="Wingdings" panose="05000000000000000000" pitchFamily="2" charset="2"/>
              </a:rPr>
              <a:t>Wahrnehmungsprozess lässt sich geordnet rekonstruieren</a:t>
            </a:r>
          </a:p>
          <a:p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~&gt;</a:t>
            </a:r>
            <a:r>
              <a:rPr lang="de-AT" dirty="0" smtClean="0"/>
              <a:t> kognitivistisch-konstruktivistisches Lernkonzept</a:t>
            </a:r>
            <a:endParaRPr lang="de-AT" dirty="0"/>
          </a:p>
        </p:txBody>
      </p:sp>
      <p:pic>
        <p:nvPicPr>
          <p:cNvPr id="15" name="Bild 14" descr="website visbild screensh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25" y="4699016"/>
            <a:ext cx="2690915" cy="1937068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1620000" y="1269960"/>
            <a:ext cx="6422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400" dirty="0" smtClean="0">
                <a:solidFill>
                  <a:srgbClr val="ED7D31"/>
                </a:solidFill>
              </a:rPr>
              <a:t>Ad 1) Kann </a:t>
            </a:r>
            <a:r>
              <a:rPr lang="de-AT" sz="2400" dirty="0">
                <a:solidFill>
                  <a:srgbClr val="ED7D31"/>
                </a:solidFill>
              </a:rPr>
              <a:t>man den eigenen Augen (</a:t>
            </a:r>
            <a:r>
              <a:rPr lang="de-AT" sz="2400" dirty="0" err="1">
                <a:solidFill>
                  <a:srgbClr val="ED7D31"/>
                </a:solidFill>
              </a:rPr>
              <a:t>ver</a:t>
            </a:r>
            <a:r>
              <a:rPr lang="de-AT" sz="2400" dirty="0">
                <a:solidFill>
                  <a:srgbClr val="ED7D31"/>
                </a:solidFill>
              </a:rPr>
              <a:t>-)trauen?</a:t>
            </a:r>
          </a:p>
        </p:txBody>
      </p:sp>
    </p:spTree>
    <p:extLst>
      <p:ext uri="{BB962C8B-B14F-4D97-AF65-F5344CB8AC3E}">
        <p14:creationId xmlns:p14="http://schemas.microsoft.com/office/powerpoint/2010/main" val="207080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accent2"/>
                </a:solidFill>
                <a:latin typeface="Times"/>
                <a:cs typeface="Times"/>
              </a:rPr>
              <a:t>Ad 1 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 Ad 2          A 3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1620000" y="1269960"/>
            <a:ext cx="6422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400" dirty="0" smtClean="0">
                <a:solidFill>
                  <a:srgbClr val="ED7D31"/>
                </a:solidFill>
              </a:rPr>
              <a:t>Ad 1) Kann </a:t>
            </a:r>
            <a:r>
              <a:rPr lang="de-AT" sz="2400" dirty="0">
                <a:solidFill>
                  <a:srgbClr val="ED7D31"/>
                </a:solidFill>
              </a:rPr>
              <a:t>man den eigenen Augen (</a:t>
            </a:r>
            <a:r>
              <a:rPr lang="de-AT" sz="2400" dirty="0" err="1">
                <a:solidFill>
                  <a:srgbClr val="ED7D31"/>
                </a:solidFill>
              </a:rPr>
              <a:t>ver</a:t>
            </a:r>
            <a:r>
              <a:rPr lang="de-AT" sz="2400" dirty="0">
                <a:solidFill>
                  <a:srgbClr val="ED7D31"/>
                </a:solidFill>
              </a:rPr>
              <a:t>-)trauen?</a:t>
            </a:r>
          </a:p>
        </p:txBody>
      </p:sp>
      <p:sp>
        <p:nvSpPr>
          <p:cNvPr id="17" name="Rechteck 16"/>
          <p:cNvSpPr/>
          <p:nvPr/>
        </p:nvSpPr>
        <p:spPr>
          <a:xfrm rot="10800000" flipV="1">
            <a:off x="1700946" y="1761855"/>
            <a:ext cx="43317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/>
              <a:t>Sehen als Resonanzsystem, um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AT" dirty="0" smtClean="0"/>
              <a:t>mit Welt und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AT" dirty="0" smtClean="0"/>
              <a:t>mit sich</a:t>
            </a:r>
          </a:p>
          <a:p>
            <a:r>
              <a:rPr lang="de-AT" dirty="0"/>
              <a:t>i</a:t>
            </a:r>
            <a:r>
              <a:rPr lang="de-AT" dirty="0" smtClean="0"/>
              <a:t>n Beziehung zu sein (vgl. Niklas Luhmann, Hartmut  Rosa, Eugene </a:t>
            </a:r>
            <a:r>
              <a:rPr lang="de-AT" dirty="0" err="1" smtClean="0"/>
              <a:t>Gendlin</a:t>
            </a:r>
            <a:r>
              <a:rPr lang="de-AT" dirty="0" smtClean="0"/>
              <a:t>)</a:t>
            </a:r>
            <a:endParaRPr lang="de-AT" dirty="0"/>
          </a:p>
        </p:txBody>
      </p:sp>
      <p:pic>
        <p:nvPicPr>
          <p:cNvPr id="20" name="Picture 2" descr="Resonan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706" y="1772818"/>
            <a:ext cx="923433" cy="153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ecx.images-amazon.com/images/I/41MU9wHYUuL._SX320_BO1,204,203,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36" y="1761477"/>
            <a:ext cx="1002301" cy="155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 7" descr="Bildschirmfoto 2016-01-18 um 15.54.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44" y="3381318"/>
            <a:ext cx="6202782" cy="31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accent2"/>
                </a:solidFill>
                <a:latin typeface="Times"/>
                <a:cs typeface="Times"/>
              </a:rPr>
              <a:t>Ad 1 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         Ad 2          A 3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1620000" y="1269960"/>
            <a:ext cx="6422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400" dirty="0" smtClean="0">
                <a:solidFill>
                  <a:srgbClr val="ED7D31"/>
                </a:solidFill>
              </a:rPr>
              <a:t>Ad 1) Kann </a:t>
            </a:r>
            <a:r>
              <a:rPr lang="de-AT" sz="2400" dirty="0">
                <a:solidFill>
                  <a:srgbClr val="ED7D31"/>
                </a:solidFill>
              </a:rPr>
              <a:t>man den eigenen Augen (</a:t>
            </a:r>
            <a:r>
              <a:rPr lang="de-AT" sz="2400" dirty="0" err="1">
                <a:solidFill>
                  <a:srgbClr val="ED7D31"/>
                </a:solidFill>
              </a:rPr>
              <a:t>ver</a:t>
            </a:r>
            <a:r>
              <a:rPr lang="de-AT" sz="2400" dirty="0">
                <a:solidFill>
                  <a:srgbClr val="ED7D31"/>
                </a:solidFill>
              </a:rPr>
              <a:t>-)trauen?</a:t>
            </a:r>
          </a:p>
        </p:txBody>
      </p:sp>
      <p:sp>
        <p:nvSpPr>
          <p:cNvPr id="11" name="Textfeld 10"/>
          <p:cNvSpPr txBox="1"/>
          <p:nvPr/>
        </p:nvSpPr>
        <p:spPr>
          <a:xfrm rot="10800000" flipV="1">
            <a:off x="1780323" y="2153395"/>
            <a:ext cx="543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beobachten – beschreiben – interpretieren – bewerten</a:t>
            </a:r>
            <a:endParaRPr lang="de-AT" dirty="0"/>
          </a:p>
        </p:txBody>
      </p:sp>
      <p:pic>
        <p:nvPicPr>
          <p:cNvPr id="12" name="Picture 2" descr="http://i4.mirror.co.uk/incoming/article749206.ece/ALTERNATES/s615/portrait%20of%20schoolboy%20looking%20bo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19" y="2713308"/>
            <a:ext cx="2433302" cy="161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256431"/>
              </p:ext>
            </p:extLst>
          </p:nvPr>
        </p:nvGraphicFramePr>
        <p:xfrm>
          <a:off x="1540909" y="4649492"/>
          <a:ext cx="6011289" cy="7315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00127"/>
                <a:gridCol w="1000064"/>
                <a:gridCol w="1000064"/>
                <a:gridCol w="2011034"/>
              </a:tblGrid>
              <a:tr h="354753">
                <a:tc>
                  <a:txBody>
                    <a:bodyPr/>
                    <a:lstStyle/>
                    <a:p>
                      <a:r>
                        <a:rPr lang="de-AT" dirty="0" smtClean="0"/>
                        <a:t>beobachten</a:t>
                      </a:r>
                      <a:endParaRPr lang="de-A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AT" dirty="0" smtClean="0"/>
                        <a:t>beschreiben</a:t>
                      </a:r>
                      <a:endParaRPr lang="de-A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interpretieren</a:t>
                      </a:r>
                      <a:endParaRPr lang="de-AT" dirty="0"/>
                    </a:p>
                  </a:txBody>
                  <a:tcPr/>
                </a:tc>
              </a:tr>
              <a:tr h="359681">
                <a:tc gridSpan="2"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objektiv</a:t>
                      </a:r>
                      <a:endParaRPr lang="de-AT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subjektiv</a:t>
                      </a:r>
                      <a:endParaRPr lang="de-AT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1338078" y="1735054"/>
            <a:ext cx="412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Feld: formale Bildung - Schule</a:t>
            </a:r>
            <a:endParaRPr lang="de-AT" dirty="0"/>
          </a:p>
        </p:txBody>
      </p:sp>
      <p:sp>
        <p:nvSpPr>
          <p:cNvPr id="15" name="Textfeld 14"/>
          <p:cNvSpPr txBox="1"/>
          <p:nvPr/>
        </p:nvSpPr>
        <p:spPr>
          <a:xfrm>
            <a:off x="510284" y="5465987"/>
            <a:ext cx="8039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AT" sz="2000" dirty="0" err="1" smtClean="0">
                <a:sym typeface="Wingdings" panose="05000000000000000000" pitchFamily="2" charset="2"/>
              </a:rPr>
              <a:t>Visualität</a:t>
            </a:r>
            <a:r>
              <a:rPr lang="de-AT" sz="2000" dirty="0" smtClean="0">
                <a:sym typeface="Wingdings" panose="05000000000000000000" pitchFamily="2" charset="2"/>
              </a:rPr>
              <a:t> als zentrales Moment des bildungswissenschaftlichen Feldes (Formale Bildung, Pädagogik)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92592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111222"/>
          </a:xfrm>
          <a:prstGeom prst="rect">
            <a:avLst/>
          </a:prstGeom>
          <a:solidFill>
            <a:srgbClr val="001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9117" y="657412"/>
            <a:ext cx="674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Ad 1          </a:t>
            </a:r>
            <a:r>
              <a:rPr lang="de-DE" sz="1200" dirty="0">
                <a:solidFill>
                  <a:schemeClr val="accent2"/>
                </a:solidFill>
                <a:latin typeface="Times"/>
                <a:cs typeface="Times"/>
              </a:rPr>
              <a:t>Ad 2          </a:t>
            </a:r>
            <a:r>
              <a:rPr lang="de-DE" sz="1200" dirty="0">
                <a:solidFill>
                  <a:schemeClr val="bg1"/>
                </a:solidFill>
                <a:latin typeface="Times"/>
                <a:cs typeface="Times"/>
              </a:rPr>
              <a:t>A 3     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808" y="6517344"/>
            <a:ext cx="8924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Christian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Kraler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      Universität 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Innsbruck         School 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of</a:t>
            </a:r>
            <a:r>
              <a:rPr lang="de-DE" sz="1000" dirty="0">
                <a:solidFill>
                  <a:srgbClr val="11214B"/>
                </a:solidFill>
                <a:latin typeface="Times"/>
                <a:cs typeface="Times"/>
              </a:rPr>
              <a:t> </a:t>
            </a:r>
            <a:r>
              <a:rPr lang="de-DE" sz="1000" dirty="0" smtClean="0">
                <a:solidFill>
                  <a:srgbClr val="11214B"/>
                </a:solidFill>
                <a:latin typeface="Times"/>
                <a:cs typeface="Times"/>
              </a:rPr>
              <a:t>Education        </a:t>
            </a:r>
            <a:r>
              <a:rPr lang="de-DE" sz="1000" dirty="0" err="1" smtClean="0">
                <a:solidFill>
                  <a:srgbClr val="11214B"/>
                </a:solidFill>
                <a:latin typeface="Times"/>
                <a:cs typeface="Times"/>
              </a:rPr>
              <a:t>christian.kraler</a:t>
            </a:r>
            <a:r>
              <a:rPr lang="de-DE" sz="1000" dirty="0" err="1">
                <a:solidFill>
                  <a:srgbClr val="11214B"/>
                </a:solidFill>
                <a:latin typeface="Times"/>
                <a:cs typeface="Times"/>
              </a:rPr>
              <a:t>@uibk.ac.at</a:t>
            </a:r>
            <a:endParaRPr lang="de-DE" sz="1000" dirty="0">
              <a:solidFill>
                <a:srgbClr val="11214B"/>
              </a:solidFill>
              <a:latin typeface="Times"/>
              <a:cs typeface="Times"/>
            </a:endParaRPr>
          </a:p>
        </p:txBody>
      </p:sp>
      <p:pic>
        <p:nvPicPr>
          <p:cNvPr id="9" name="Bild 8" descr="Uni_Logo_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" y="157531"/>
            <a:ext cx="925343" cy="1844516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1620000" y="1269960"/>
            <a:ext cx="6422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400" dirty="0" smtClean="0">
                <a:solidFill>
                  <a:srgbClr val="ED7D31"/>
                </a:solidFill>
              </a:rPr>
              <a:t>Ad 2) Kann </a:t>
            </a:r>
            <a:r>
              <a:rPr lang="de-AT" sz="2400" dirty="0">
                <a:solidFill>
                  <a:srgbClr val="ED7D31"/>
                </a:solidFill>
              </a:rPr>
              <a:t>man Bilder lesen?</a:t>
            </a:r>
          </a:p>
        </p:txBody>
      </p:sp>
      <p:sp>
        <p:nvSpPr>
          <p:cNvPr id="7" name="Rechteck 6"/>
          <p:cNvSpPr/>
          <p:nvPr/>
        </p:nvSpPr>
        <p:spPr>
          <a:xfrm>
            <a:off x="1564871" y="1973199"/>
            <a:ext cx="6599668" cy="3005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  <a:buFont typeface="Wingdings" pitchFamily="2" charset="2"/>
              <a:buChar char="Ø"/>
            </a:pPr>
            <a:r>
              <a:rPr lang="de-AT" sz="2400" dirty="0"/>
              <a:t> Wir bewegen uns im Reflexionsblindflug durch   </a:t>
            </a:r>
          </a:p>
          <a:p>
            <a:pPr>
              <a:lnSpc>
                <a:spcPts val="4600"/>
              </a:lnSpc>
            </a:pPr>
            <a:r>
              <a:rPr lang="de-AT" sz="2400" dirty="0"/>
              <a:t>     eine sich beschleunigende </a:t>
            </a:r>
            <a:r>
              <a:rPr lang="de-AT" sz="2400" b="1" dirty="0"/>
              <a:t>Bilderwelt</a:t>
            </a:r>
          </a:p>
          <a:p>
            <a:pPr>
              <a:lnSpc>
                <a:spcPts val="4600"/>
              </a:lnSpc>
              <a:buFont typeface="Wingdings" pitchFamily="2" charset="2"/>
              <a:buChar char="Ø"/>
            </a:pPr>
            <a:r>
              <a:rPr lang="de-AT" sz="2400" dirty="0"/>
              <a:t> elementare </a:t>
            </a:r>
            <a:r>
              <a:rPr lang="de-AT" sz="2400" b="1" dirty="0"/>
              <a:t>visuelle </a:t>
            </a:r>
            <a:r>
              <a:rPr lang="de-AT" sz="2400" b="1" dirty="0" err="1"/>
              <a:t>Literalität</a:t>
            </a:r>
            <a:r>
              <a:rPr lang="de-AT" sz="2400" b="1" dirty="0"/>
              <a:t> </a:t>
            </a:r>
            <a:r>
              <a:rPr lang="de-AT" sz="2400" dirty="0"/>
              <a:t>tut not …</a:t>
            </a:r>
          </a:p>
          <a:p>
            <a:pPr>
              <a:lnSpc>
                <a:spcPts val="4600"/>
              </a:lnSpc>
              <a:buFont typeface="Wingdings" pitchFamily="2" charset="2"/>
              <a:buChar char="Ø"/>
            </a:pPr>
            <a:r>
              <a:rPr lang="de-AT" sz="2400" dirty="0"/>
              <a:t> </a:t>
            </a:r>
            <a:r>
              <a:rPr lang="de-AT" sz="2400" b="1" dirty="0"/>
              <a:t>Potenzial</a:t>
            </a:r>
            <a:r>
              <a:rPr lang="de-AT" sz="2400" dirty="0"/>
              <a:t> von Bildern wird im Rahmen formaler     </a:t>
            </a:r>
          </a:p>
          <a:p>
            <a:pPr>
              <a:lnSpc>
                <a:spcPts val="4600"/>
              </a:lnSpc>
            </a:pPr>
            <a:r>
              <a:rPr lang="de-AT" sz="2400" dirty="0"/>
              <a:t>     Bildung unzureichend realisiert</a:t>
            </a:r>
          </a:p>
        </p:txBody>
      </p:sp>
    </p:spTree>
    <p:extLst>
      <p:ext uri="{BB962C8B-B14F-4D97-AF65-F5344CB8AC3E}">
        <p14:creationId xmlns:p14="http://schemas.microsoft.com/office/powerpoint/2010/main" val="194099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1577</Words>
  <Application>Microsoft Macintosh PowerPoint</Application>
  <PresentationFormat>Bildschirmpräsentation (4:3)</PresentationFormat>
  <Paragraphs>347</Paragraphs>
  <Slides>41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2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Kraler</dc:creator>
  <cp:lastModifiedBy>Angelika Jung</cp:lastModifiedBy>
  <cp:revision>121</cp:revision>
  <cp:lastPrinted>2017-01-13T17:11:22Z</cp:lastPrinted>
  <dcterms:created xsi:type="dcterms:W3CDTF">2016-01-16T18:10:56Z</dcterms:created>
  <dcterms:modified xsi:type="dcterms:W3CDTF">2017-11-20T10:42:18Z</dcterms:modified>
</cp:coreProperties>
</file>